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3.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CACBCC"/>
          </a:solidFill>
        </a:fill>
      </a:tcStyle>
    </a:wholeTbl>
    <a:band2H>
      <a:tcTxStyle b="def" i="def"/>
      <a:tcStyle>
        <a:tcBdr/>
        <a:fill>
          <a:solidFill>
            <a:srgbClr val="E6E7E7"/>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Row>
  </a:tblStyle>
  <a:tblStyle styleId="{C7B018BB-80A7-4F77-B60F-C8B233D01FF8}"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firstRow>
  </a:tblStyle>
  <a:tblStyle styleId="{EEE7283C-3CF3-47DC-8721-378D4A62B228}"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firstRow>
  </a:tblStyle>
  <a:tblStyle styleId="{CF821DB8-F4EB-4A41-A1BA-3FCAFE7338EE}" styleName="">
    <a:tblBg/>
    <a:wholeTbl>
      <a:tcTxStyle b="off" i="off">
        <a:fontRef idx="minor">
          <a:schemeClr val="accent1"/>
        </a:fontRef>
        <a:schemeClr val="accent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7"/>
          </a:solidFill>
        </a:fill>
      </a:tcStyle>
    </a:wholeTbl>
    <a:band2H>
      <a:tcTxStyle b="def" i="def"/>
      <a:tcStyle>
        <a:tcBdr/>
        <a:fill>
          <a:solidFill>
            <a:srgbClr val="332C20"/>
          </a:solidFill>
        </a:fill>
      </a:tcStyle>
    </a:band2H>
    <a:firstCol>
      <a:tcTxStyle b="on" i="off">
        <a:fontRef idx="minor">
          <a:srgbClr val="332C20"/>
        </a:fontRef>
        <a:srgbClr val="332C2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chemeClr val="accent1"/>
        </a:fontRef>
        <a:schemeClr val="accent1"/>
      </a:tcTxStyle>
      <a:tcStyle>
        <a:tcBdr>
          <a:left>
            <a:ln w="12700" cap="flat">
              <a:noFill/>
              <a:miter lim="400000"/>
            </a:ln>
          </a:left>
          <a:right>
            <a:ln w="12700" cap="flat">
              <a:noFill/>
              <a:miter lim="400000"/>
            </a:ln>
          </a:right>
          <a:top>
            <a:ln w="508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solidFill>
            <a:srgbClr val="332C20"/>
          </a:solidFill>
        </a:fill>
      </a:tcStyle>
    </a:lastRow>
    <a:firstRow>
      <a:tcTxStyle b="on" i="off">
        <a:fontRef idx="minor">
          <a:srgbClr val="332C20"/>
        </a:fontRef>
        <a:srgbClr val="332C20"/>
      </a:tcTxStyle>
      <a:tcStyle>
        <a:tcBdr>
          <a:left>
            <a:ln w="12700" cap="flat">
              <a:noFill/>
              <a:miter lim="400000"/>
            </a:ln>
          </a:left>
          <a:right>
            <a:ln w="12700" cap="flat">
              <a:noFill/>
              <a:miter lim="400000"/>
            </a:ln>
          </a:right>
          <a:top>
            <a:ln w="254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CACBCC"/>
          </a:solidFill>
        </a:fill>
      </a:tcStyle>
    </a:wholeTbl>
    <a:band2H>
      <a:tcTxStyle b="def" i="def"/>
      <a:tcStyle>
        <a:tcBdr/>
        <a:fill>
          <a:solidFill>
            <a:srgbClr val="E6E7E7"/>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Row>
  </a:tblStyle>
  <a:tblStyle styleId="{2708684C-4D16-4618-839F-0558EEFCDFE6}" styleName="">
    <a:tblBg/>
    <a:wholeTbl>
      <a:tcTxStyle b="off"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wholeTbl>
    <a:band2H>
      <a:tcTxStyle b="def" i="def"/>
      <a:tcStyle>
        <a:tcBdr/>
        <a:fill>
          <a:solidFill>
            <a:srgbClr val="FFFFFF"/>
          </a:solidFill>
        </a:fill>
      </a:tcStyle>
    </a:band2H>
    <a:firstCol>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firstCol>
    <a:lastRow>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508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lastRow>
    <a:firstRow>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254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0" name="Shape 50"/>
          <p:cNvSpPr/>
          <p:nvPr>
            <p:ph type="sldImg"/>
          </p:nvPr>
        </p:nvSpPr>
        <p:spPr>
          <a:xfrm>
            <a:off x="1143000" y="685800"/>
            <a:ext cx="4572000" cy="3429000"/>
          </a:xfrm>
          <a:prstGeom prst="rect">
            <a:avLst/>
          </a:prstGeom>
        </p:spPr>
        <p:txBody>
          <a:bodyPr/>
          <a:lstStyle/>
          <a:p>
            <a:pPr/>
          </a:p>
        </p:txBody>
      </p:sp>
      <p:sp>
        <p:nvSpPr>
          <p:cNvPr id="51" name="Shape 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solidFill>
          <a:schemeClr val="accent1"/>
        </a:solidFill>
        <a:latin typeface="+mn-lt"/>
        <a:ea typeface="+mn-ea"/>
        <a:cs typeface="+mn-cs"/>
        <a:sym typeface="Trebuchet MS"/>
      </a:defRPr>
    </a:lvl1pPr>
    <a:lvl2pPr indent="228600" defTabSz="457200" latinLnBrk="0">
      <a:defRPr sz="1200">
        <a:solidFill>
          <a:schemeClr val="accent1"/>
        </a:solidFill>
        <a:latin typeface="+mn-lt"/>
        <a:ea typeface="+mn-ea"/>
        <a:cs typeface="+mn-cs"/>
        <a:sym typeface="Trebuchet MS"/>
      </a:defRPr>
    </a:lvl2pPr>
    <a:lvl3pPr indent="457200" defTabSz="457200" latinLnBrk="0">
      <a:defRPr sz="1200">
        <a:solidFill>
          <a:schemeClr val="accent1"/>
        </a:solidFill>
        <a:latin typeface="+mn-lt"/>
        <a:ea typeface="+mn-ea"/>
        <a:cs typeface="+mn-cs"/>
        <a:sym typeface="Trebuchet MS"/>
      </a:defRPr>
    </a:lvl3pPr>
    <a:lvl4pPr indent="685800" defTabSz="457200" latinLnBrk="0">
      <a:defRPr sz="1200">
        <a:solidFill>
          <a:schemeClr val="accent1"/>
        </a:solidFill>
        <a:latin typeface="+mn-lt"/>
        <a:ea typeface="+mn-ea"/>
        <a:cs typeface="+mn-cs"/>
        <a:sym typeface="Trebuchet MS"/>
      </a:defRPr>
    </a:lvl4pPr>
    <a:lvl5pPr indent="914400" defTabSz="457200" latinLnBrk="0">
      <a:defRPr sz="1200">
        <a:solidFill>
          <a:schemeClr val="accent1"/>
        </a:solidFill>
        <a:latin typeface="+mn-lt"/>
        <a:ea typeface="+mn-ea"/>
        <a:cs typeface="+mn-cs"/>
        <a:sym typeface="Trebuchet MS"/>
      </a:defRPr>
    </a:lvl5pPr>
    <a:lvl6pPr indent="1143000" defTabSz="457200" latinLnBrk="0">
      <a:defRPr sz="1200">
        <a:solidFill>
          <a:schemeClr val="accent1"/>
        </a:solidFill>
        <a:latin typeface="+mn-lt"/>
        <a:ea typeface="+mn-ea"/>
        <a:cs typeface="+mn-cs"/>
        <a:sym typeface="Trebuchet MS"/>
      </a:defRPr>
    </a:lvl6pPr>
    <a:lvl7pPr indent="1371600" defTabSz="457200" latinLnBrk="0">
      <a:defRPr sz="1200">
        <a:solidFill>
          <a:schemeClr val="accent1"/>
        </a:solidFill>
        <a:latin typeface="+mn-lt"/>
        <a:ea typeface="+mn-ea"/>
        <a:cs typeface="+mn-cs"/>
        <a:sym typeface="Trebuchet MS"/>
      </a:defRPr>
    </a:lvl7pPr>
    <a:lvl8pPr indent="1600200" defTabSz="457200" latinLnBrk="0">
      <a:defRPr sz="1200">
        <a:solidFill>
          <a:schemeClr val="accent1"/>
        </a:solidFill>
        <a:latin typeface="+mn-lt"/>
        <a:ea typeface="+mn-ea"/>
        <a:cs typeface="+mn-cs"/>
        <a:sym typeface="Trebuchet MS"/>
      </a:defRPr>
    </a:lvl8pPr>
    <a:lvl9pPr indent="1828800" defTabSz="457200" latinLnBrk="0">
      <a:defRPr sz="1200">
        <a:solidFill>
          <a:schemeClr val="accent1"/>
        </a:solidFill>
        <a:latin typeface="+mn-lt"/>
        <a:ea typeface="+mn-ea"/>
        <a:cs typeface="+mn-cs"/>
        <a:sym typeface="Trebuchet MS"/>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 name="Shape 59"/>
          <p:cNvSpPr/>
          <p:nvPr>
            <p:ph type="sldImg"/>
          </p:nvPr>
        </p:nvSpPr>
        <p:spPr>
          <a:prstGeom prst="rect">
            <a:avLst/>
          </a:prstGeom>
        </p:spPr>
        <p:txBody>
          <a:bodyPr/>
          <a:lstStyle/>
          <a:p>
            <a:pPr/>
          </a:p>
        </p:txBody>
      </p:sp>
      <p:sp>
        <p:nvSpPr>
          <p:cNvPr id="60" name="Shape 60"/>
          <p:cNvSpPr/>
          <p:nvPr>
            <p:ph type="body" sz="quarter" idx="1"/>
          </p:nvPr>
        </p:nvSpPr>
        <p:spPr>
          <a:prstGeom prst="rect">
            <a:avLst/>
          </a:prstGeom>
        </p:spPr>
        <p:txBody>
          <a:bodyPr/>
          <a:lstStyle/>
          <a:p>
            <a:pPr>
              <a:defRPr sz="2500"/>
            </a:pPr>
            <a:r>
              <a:t>Hi everyone, welcome to CS589, I’m your instructor, Susan Liu. </a:t>
            </a:r>
          </a:p>
          <a:p>
            <a:pPr>
              <a:defRPr sz="2500"/>
            </a:pPr>
          </a:p>
          <a:p>
            <a:pPr>
              <a:defRPr sz="2500"/>
            </a:pPr>
            <a:r>
              <a:t>Our weekly meeting for this course will be on Mondays. </a:t>
            </a:r>
          </a:p>
          <a:p>
            <a:pPr>
              <a:defRPr sz="2500"/>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Shape 133"/>
          <p:cNvSpPr/>
          <p:nvPr>
            <p:ph type="sldImg"/>
          </p:nvPr>
        </p:nvSpPr>
        <p:spPr>
          <a:prstGeom prst="rect">
            <a:avLst/>
          </a:prstGeom>
        </p:spPr>
        <p:txBody>
          <a:bodyPr/>
          <a:lstStyle/>
          <a:p>
            <a:pPr/>
          </a:p>
        </p:txBody>
      </p:sp>
      <p:sp>
        <p:nvSpPr>
          <p:cNvPr id="134" name="Shape 134"/>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p>
            <a:pPr>
              <a:defRPr sz="1600"/>
            </a:pPr>
            <a:r>
              <a:t>You may still remember the cartoon on the first slide, that is a person tries to find the relevant document from a pile of documents</a:t>
            </a:r>
          </a:p>
          <a:p>
            <a:pPr>
              <a:defRPr sz="1600"/>
            </a:pPr>
          </a:p>
          <a:p>
            <a:pPr>
              <a:defRPr sz="1600"/>
            </a:pPr>
            <a:r>
              <a:t>In real life, the closest scenario to information retrieval is when you walk into a library, and asking a question. </a:t>
            </a:r>
          </a:p>
          <a:p>
            <a:pPr>
              <a:defRPr sz="1600"/>
            </a:pPr>
          </a:p>
          <a:p>
            <a:pPr>
              <a:defRPr sz="1600"/>
            </a:pPr>
            <a:r>
              <a:t>Notice the question here can be very vague, there are tens of thousands of books on that topic. So we can identify two things here: </a:t>
            </a:r>
          </a:p>
          <a:p>
            <a:pPr>
              <a:defRPr sz="1600"/>
            </a:pPr>
          </a:p>
          <a:p>
            <a:pPr marL="213894" indent="-213894">
              <a:buSzPct val="100000"/>
              <a:buAutoNum type="arabicPeriod" startAt="1"/>
              <a:defRPr sz="1600"/>
            </a:pPr>
            <a:r>
              <a:t>The researcher may not be able to clearly specify the information need </a:t>
            </a:r>
          </a:p>
          <a:p>
            <a:pPr marL="213894" indent="-213894">
              <a:buSzPct val="100000"/>
              <a:buAutoNum type="arabicPeriod" startAt="1"/>
              <a:defRPr sz="1600"/>
            </a:pPr>
            <a:r>
              <a:t>The librarian’s job is to help the researcher identify a book that’s most relevant to her information need</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defRPr sz="1900"/>
            </a:pPr>
            <a:r>
              <a:t>Nowadays, an information retrieval system looks more like this: where the user types in a query which is very vague, but the system which plays the role of a librarian, is able to find the information that’s exactly what the user has specified even if the query is incomplete</a:t>
            </a:r>
          </a:p>
          <a:p>
            <a:pPr>
              <a:defRPr sz="1900"/>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Online shopping used to be very hard, because of the information overload, but thanks to the recommender system we can now. Now almost any website/application you visit, they can quickly adapt to your information need and know what you want immediately.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lvl1pPr>
              <a:defRPr sz="1600"/>
            </a:lvl1pPr>
          </a:lstStyle>
          <a:p>
            <a:pPr/>
            <a:r>
              <a:t>You have the board where each row represents a document, and there’s this stick with flexible pins you can adjust the position of the pins, each pin represent a word. To match all the documents, you simply rotate the pins, and try plug the stick into the board</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Shape 212"/>
          <p:cNvSpPr/>
          <p:nvPr>
            <p:ph type="sldImg"/>
          </p:nvPr>
        </p:nvSpPr>
        <p:spPr>
          <a:prstGeom prst="rect">
            <a:avLst/>
          </a:prstGeom>
        </p:spPr>
        <p:txBody>
          <a:bodyPr/>
          <a:lstStyle/>
          <a:p>
            <a:pPr/>
          </a:p>
        </p:txBody>
      </p:sp>
      <p:sp>
        <p:nvSpPr>
          <p:cNvPr id="213" name="Shape 213"/>
          <p:cNvSpPr/>
          <p:nvPr>
            <p:ph type="body" sz="quarter" idx="1"/>
          </p:nvPr>
        </p:nvSpPr>
        <p:spPr>
          <a:prstGeom prst="rect">
            <a:avLst/>
          </a:prstGeom>
        </p:spPr>
        <p:txBody>
          <a:bodyPr/>
          <a:lstStyle/>
          <a:p>
            <a:pPr>
              <a:defRPr sz="1700"/>
            </a:pPr>
            <a:r>
              <a:t>This system is called the Boolean retrieval system. In other words, you use attributes to define every item in the system, and filter based on the attributes. If you have learned SQL, this is a query you can submit to the system</a:t>
            </a:r>
          </a:p>
          <a:p>
            <a:pPr>
              <a:defRPr sz="1700"/>
            </a:pPr>
          </a:p>
          <a:p>
            <a:pPr>
              <a:defRPr sz="1700"/>
            </a:pPr>
            <a:r>
              <a:t>One disadvantage is the user may specify a condition that does not exist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defRPr sz="1600"/>
            </a:pPr>
            <a:r>
              <a:t>The Boolean system worked, but then people started thinking about improving over it. </a:t>
            </a:r>
          </a:p>
          <a:p>
            <a:pPr>
              <a:defRPr sz="1600"/>
            </a:pPr>
          </a:p>
          <a:p>
            <a:pPr>
              <a:defRPr sz="1600"/>
            </a:pPr>
            <a:r>
              <a:t>In order to test whether the Boolean retrieval system’s performance, a person named Steven Robertson conducted an experiment called the Cranfield experiment, where he compared the Boolean retrieval system and a second system based on word indexing.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 name="Shape 72"/>
          <p:cNvSpPr/>
          <p:nvPr>
            <p:ph type="sldImg"/>
          </p:nvPr>
        </p:nvSpPr>
        <p:spPr>
          <a:prstGeom prst="rect">
            <a:avLst/>
          </a:prstGeom>
        </p:spPr>
        <p:txBody>
          <a:bodyPr/>
          <a:lstStyle/>
          <a:p>
            <a:pPr/>
          </a:p>
        </p:txBody>
      </p:sp>
      <p:sp>
        <p:nvSpPr>
          <p:cNvPr id="73" name="Shape 73"/>
          <p:cNvSpPr/>
          <p:nvPr>
            <p:ph type="body" sz="quarter" idx="1"/>
          </p:nvPr>
        </p:nvSpPr>
        <p:spPr>
          <a:prstGeom prst="rect">
            <a:avLst/>
          </a:prstGeom>
        </p:spPr>
        <p:txBody>
          <a:bodyPr/>
          <a:lstStyle/>
          <a:p>
            <a:pPr>
              <a:defRPr sz="2400"/>
            </a:pPr>
            <a:r>
              <a:t>A little bit about the crews here, my name Susan Liu, an assistant professor in the Computer Science department, my research interest is on NLP, text mining and information retrieval, and their applications to software engineering and security. </a:t>
            </a:r>
          </a:p>
          <a:p>
            <a:pPr>
              <a:defRPr sz="2400"/>
            </a:pPr>
          </a:p>
          <a:p>
            <a:pPr>
              <a:defRPr sz="2400"/>
            </a:pPr>
            <a:r>
              <a:t>How many people here cannot attend my office hour?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defRPr sz="1700"/>
            </a:pPr>
            <a:r>
              <a:t>It is another topic of how to compare the two system, because you see the comparison is not as easy as if you want to compare two machine learning systems. </a:t>
            </a:r>
          </a:p>
          <a:p>
            <a:pPr>
              <a:defRPr sz="1700"/>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defRPr sz="1800"/>
            </a:pPr>
            <a:r>
              <a:t>Now let’s talk about how the word index based system works. One of the most widely used model is called the vector space model, which is still used today. It represents each document and query as a vector, and their similarity </a:t>
            </a:r>
          </a:p>
          <a:p>
            <a:pPr>
              <a:defRPr sz="1800"/>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Shape 81"/>
          <p:cNvSpPr/>
          <p:nvPr>
            <p:ph type="sldImg"/>
          </p:nvPr>
        </p:nvSpPr>
        <p:spPr>
          <a:prstGeom prst="rect">
            <a:avLst/>
          </a:prstGeom>
        </p:spPr>
        <p:txBody>
          <a:bodyPr/>
          <a:lstStyle/>
          <a:p>
            <a:pPr/>
          </a:p>
        </p:txBody>
      </p:sp>
      <p:sp>
        <p:nvSpPr>
          <p:cNvPr id="82" name="Shape 82"/>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Shape 417"/>
          <p:cNvSpPr/>
          <p:nvPr>
            <p:ph type="sldImg"/>
          </p:nvPr>
        </p:nvSpPr>
        <p:spPr>
          <a:prstGeom prst="rect">
            <a:avLst/>
          </a:prstGeom>
        </p:spPr>
        <p:txBody>
          <a:bodyPr/>
          <a:lstStyle/>
          <a:p>
            <a:pPr/>
          </a:p>
        </p:txBody>
      </p:sp>
      <p:sp>
        <p:nvSpPr>
          <p:cNvPr id="418" name="Shape 418"/>
          <p:cNvSpPr/>
          <p:nvPr>
            <p:ph type="body" sz="quarter" idx="1"/>
          </p:nvPr>
        </p:nvSpPr>
        <p:spPr>
          <a:prstGeom prst="rect">
            <a:avLst/>
          </a:prstGeom>
        </p:spPr>
        <p:txBody>
          <a:bodyPr/>
          <a:lstStyle>
            <a:lvl1pPr>
              <a:defRPr sz="1700"/>
            </a:lvl1pPr>
          </a:lstStyle>
          <a:p>
            <a:pPr/>
            <a:r>
              <a:t>The vector space model favors short document, because in a long document, you are gonna end up with lots of words which are relevant but doesn’t match. If your query is “artificial intelligence”, it’s unlikely the word “artificial intelligence” will appear everywhere in the long document, so proportionally speaking, the probability of the matched words to appear will be lowered. </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Shape 460"/>
          <p:cNvSpPr/>
          <p:nvPr>
            <p:ph type="sldImg"/>
          </p:nvPr>
        </p:nvSpPr>
        <p:spPr>
          <a:prstGeom prst="rect">
            <a:avLst/>
          </a:prstGeom>
        </p:spPr>
        <p:txBody>
          <a:bodyPr/>
          <a:lstStyle/>
          <a:p>
            <a:pPr/>
          </a:p>
        </p:txBody>
      </p:sp>
      <p:sp>
        <p:nvSpPr>
          <p:cNvPr id="461" name="Shape 461"/>
          <p:cNvSpPr/>
          <p:nvPr>
            <p:ph type="body" sz="quarter" idx="1"/>
          </p:nvPr>
        </p:nvSpPr>
        <p:spPr>
          <a:prstGeom prst="rect">
            <a:avLst/>
          </a:prstGeom>
        </p:spPr>
        <p:txBody>
          <a:bodyPr/>
          <a:lstStyle/>
          <a:p>
            <a:pPr>
              <a:defRPr sz="1800"/>
            </a:pPr>
            <a:r>
              <a:t>It’ll be nice if the pivot can be a fixed constant so we don’t have to worry about changing it. </a:t>
            </a:r>
          </a:p>
          <a:p>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Shape 467"/>
          <p:cNvSpPr/>
          <p:nvPr>
            <p:ph type="sldImg"/>
          </p:nvPr>
        </p:nvSpPr>
        <p:spPr>
          <a:prstGeom prst="rect">
            <a:avLst/>
          </a:prstGeom>
        </p:spPr>
        <p:txBody>
          <a:bodyPr/>
          <a:lstStyle/>
          <a:p>
            <a:pPr/>
          </a:p>
        </p:txBody>
      </p:sp>
      <p:sp>
        <p:nvSpPr>
          <p:cNvPr id="468" name="Shape 468"/>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hape 477"/>
          <p:cNvSpPr/>
          <p:nvPr>
            <p:ph type="sldImg"/>
          </p:nvPr>
        </p:nvSpPr>
        <p:spPr>
          <a:prstGeom prst="rect">
            <a:avLst/>
          </a:prstGeom>
        </p:spPr>
        <p:txBody>
          <a:bodyPr/>
          <a:lstStyle/>
          <a:p>
            <a:pPr/>
          </a:p>
        </p:txBody>
      </p:sp>
      <p:sp>
        <p:nvSpPr>
          <p:cNvPr id="478" name="Shape 478"/>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Shape 484"/>
          <p:cNvSpPr/>
          <p:nvPr>
            <p:ph type="sldImg"/>
          </p:nvPr>
        </p:nvSpPr>
        <p:spPr>
          <a:prstGeom prst="rect">
            <a:avLst/>
          </a:prstGeom>
        </p:spPr>
        <p:txBody>
          <a:bodyPr/>
          <a:lstStyle/>
          <a:p>
            <a:pPr/>
          </a:p>
        </p:txBody>
      </p:sp>
      <p:sp>
        <p:nvSpPr>
          <p:cNvPr id="485" name="Shape 485"/>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Shape 88"/>
          <p:cNvSpPr/>
          <p:nvPr>
            <p:ph type="sldImg"/>
          </p:nvPr>
        </p:nvSpPr>
        <p:spPr>
          <a:prstGeom prst="rect">
            <a:avLst/>
          </a:prstGeom>
        </p:spPr>
        <p:txBody>
          <a:bodyPr/>
          <a:lstStyle/>
          <a:p>
            <a:pPr/>
          </a:p>
        </p:txBody>
      </p:sp>
      <p:sp>
        <p:nvSpPr>
          <p:cNvPr id="89" name="Shape 89"/>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Shape 500"/>
          <p:cNvSpPr/>
          <p:nvPr>
            <p:ph type="sldImg"/>
          </p:nvPr>
        </p:nvSpPr>
        <p:spPr>
          <a:prstGeom prst="rect">
            <a:avLst/>
          </a:prstGeom>
        </p:spPr>
        <p:txBody>
          <a:bodyPr/>
          <a:lstStyle/>
          <a:p>
            <a:pPr/>
          </a:p>
        </p:txBody>
      </p:sp>
      <p:sp>
        <p:nvSpPr>
          <p:cNvPr id="501" name="Shape 501"/>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Shape 505"/>
          <p:cNvSpPr/>
          <p:nvPr>
            <p:ph type="sldImg"/>
          </p:nvPr>
        </p:nvSpPr>
        <p:spPr>
          <a:prstGeom prst="rect">
            <a:avLst/>
          </a:prstGeom>
        </p:spPr>
        <p:txBody>
          <a:bodyPr/>
          <a:lstStyle/>
          <a:p>
            <a:pPr/>
          </a:p>
        </p:txBody>
      </p:sp>
      <p:sp>
        <p:nvSpPr>
          <p:cNvPr id="506" name="Shape 506"/>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Shape 93"/>
          <p:cNvSpPr/>
          <p:nvPr>
            <p:ph type="sldImg"/>
          </p:nvPr>
        </p:nvSpPr>
        <p:spPr>
          <a:prstGeom prst="rect">
            <a:avLst/>
          </a:prstGeom>
        </p:spPr>
        <p:txBody>
          <a:bodyPr/>
          <a:lstStyle/>
          <a:p>
            <a:pPr/>
          </a:p>
        </p:txBody>
      </p:sp>
      <p:sp>
        <p:nvSpPr>
          <p:cNvPr id="94" name="Shape 94"/>
          <p:cNvSpPr/>
          <p:nvPr>
            <p:ph type="body" sz="quarter" idx="1"/>
          </p:nvPr>
        </p:nvSpPr>
        <p:spPr>
          <a:prstGeom prst="rect">
            <a:avLst/>
          </a:prstGeom>
        </p:spPr>
        <p:txBody>
          <a:bodyPr/>
          <a:lstStyle/>
          <a:p>
            <a:pPr>
              <a:defRPr sz="1700"/>
            </a:pPr>
            <a:r>
              <a:t>It will be followed by a pop quiz later, don’t worry it doesn’t count in your final grade</a:t>
            </a:r>
          </a:p>
          <a:p>
            <a:pPr>
              <a:defRPr sz="1700"/>
            </a:pPr>
          </a:p>
          <a:p>
            <a:pPr>
              <a:defRPr sz="1700"/>
            </a:pPr>
            <a:r>
              <a:t>A good knowledge on statistics and proability will always help because we will be talking about something related to probabilistic distributions, bayes theorem, maximum likelihood estimation, monte carlo methods, and it may feel a bit overwhelming if you don’t know any of these. But we will also walk you through the math background in class, so don’t worry too much if you don’t know one thing or two.</a:t>
            </a:r>
          </a:p>
          <a:p>
            <a:pPr>
              <a:defRPr sz="1700"/>
            </a:pPr>
          </a:p>
          <a:p>
            <a:pPr>
              <a:defRPr sz="1700"/>
            </a:pPr>
            <a:r>
              <a:t>On the other hand, it is very important that Python is required. There will be 4 assignments in this class and all of them require coding in Python, so you must be quite comfortable with writing Python already. And here being comfortable with Python means when asked to implement a new algorithm in Python, you will not experience any major problems in the programming language aspect.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Shape 98"/>
          <p:cNvSpPr/>
          <p:nvPr>
            <p:ph type="sldImg"/>
          </p:nvPr>
        </p:nvSpPr>
        <p:spPr>
          <a:prstGeom prst="rect">
            <a:avLst/>
          </a:prstGeom>
        </p:spPr>
        <p:txBody>
          <a:bodyPr/>
          <a:lstStyle/>
          <a:p>
            <a:pPr/>
          </a:p>
        </p:txBody>
      </p:sp>
      <p:sp>
        <p:nvSpPr>
          <p:cNvPr id="99" name="Shape 99"/>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Shape 105"/>
          <p:cNvSpPr/>
          <p:nvPr>
            <p:ph type="sldImg"/>
          </p:nvPr>
        </p:nvSpPr>
        <p:spPr>
          <a:prstGeom prst="rect">
            <a:avLst/>
          </a:prstGeom>
        </p:spPr>
        <p:txBody>
          <a:bodyPr/>
          <a:lstStyle/>
          <a:p>
            <a:pPr/>
          </a:p>
        </p:txBody>
      </p:sp>
      <p:sp>
        <p:nvSpPr>
          <p:cNvPr id="106" name="Shape 106"/>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Shape 115"/>
          <p:cNvSpPr/>
          <p:nvPr>
            <p:ph type="sldImg"/>
          </p:nvPr>
        </p:nvSpPr>
        <p:spPr>
          <a:prstGeom prst="rect">
            <a:avLst/>
          </a:prstGeom>
        </p:spPr>
        <p:txBody>
          <a:bodyPr/>
          <a:lstStyle/>
          <a:p>
            <a:pPr/>
          </a:p>
        </p:txBody>
      </p:sp>
      <p:sp>
        <p:nvSpPr>
          <p:cNvPr id="116" name="Shape 116"/>
          <p:cNvSpPr/>
          <p:nvPr>
            <p:ph type="body" sz="quarter" idx="1"/>
          </p:nvPr>
        </p:nvSpPr>
        <p:spPr>
          <a:prstGeom prst="rect">
            <a:avLst/>
          </a:prstGeom>
        </p:spPr>
        <p:txBody>
          <a:bodyPr/>
          <a:lstStyle/>
          <a:p>
            <a:pPr>
              <a:defRPr sz="1700"/>
            </a:pPr>
            <a:r>
              <a:t>How to avoid things like this to happen?</a:t>
            </a:r>
          </a:p>
          <a:p>
            <a:pPr>
              <a:defRPr sz="1700"/>
            </a:pPr>
          </a:p>
          <a:p>
            <a:pPr marL="227263" indent="-227263">
              <a:buSzPct val="100000"/>
              <a:buAutoNum type="arabicPeriod" startAt="1"/>
              <a:defRPr sz="1700"/>
            </a:pPr>
            <a:r>
              <a:t>Think twice whether you are good at Python </a:t>
            </a:r>
          </a:p>
          <a:p>
            <a:pPr marL="227263" indent="-227263">
              <a:buSzPct val="100000"/>
              <a:buAutoNum type="arabicPeriod" startAt="1"/>
              <a:defRPr sz="1700"/>
            </a:pPr>
            <a:r>
              <a:t>Start homework early</a:t>
            </a:r>
          </a:p>
          <a:p>
            <a:pPr marL="227263" indent="-227263">
              <a:buSzPct val="100000"/>
              <a:buAutoNum type="arabicPeriod" startAt="1"/>
              <a:defRPr sz="1700"/>
            </a:pPr>
            <a:r>
              <a:t>Come to office hour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Shape 127"/>
          <p:cNvSpPr/>
          <p:nvPr>
            <p:ph type="sldImg"/>
          </p:nvPr>
        </p:nvSpPr>
        <p:spPr>
          <a:prstGeom prst="rect">
            <a:avLst/>
          </a:prstGeom>
        </p:spPr>
        <p:txBody>
          <a:bodyPr/>
          <a:lstStyle/>
          <a:p>
            <a:pPr/>
          </a:p>
        </p:txBody>
      </p:sp>
      <p:sp>
        <p:nvSpPr>
          <p:cNvPr id="128" name="Shape 128"/>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 name="Picture 1" descr="Picture 1"/>
          <p:cNvPicPr>
            <a:picLocks noChangeAspect="1"/>
          </p:cNvPicPr>
          <p:nvPr/>
        </p:nvPicPr>
        <p:blipFill>
          <a:blip r:embed="rId3">
            <a:extLst/>
          </a:blip>
          <a:stretch>
            <a:fillRect/>
          </a:stretch>
        </p:blipFill>
        <p:spPr>
          <a:xfrm>
            <a:off x="471339" y="5965187"/>
            <a:ext cx="2370620" cy="411482"/>
          </a:xfrm>
          <a:prstGeom prst="rect">
            <a:avLst/>
          </a:prstGeom>
          <a:ln w="12700">
            <a:miter lim="400000"/>
          </a:ln>
        </p:spPr>
      </p:pic>
      <p:sp>
        <p:nvSpPr>
          <p:cNvPr id="12" name="Slide Number"/>
          <p:cNvSpPr txBox="1"/>
          <p:nvPr>
            <p:ph type="sldNum" sz="quarter" idx="2"/>
          </p:nvPr>
        </p:nvSpPr>
        <p:spPr>
          <a:xfrm>
            <a:off x="8473620" y="6221731"/>
            <a:ext cx="263980" cy="269239"/>
          </a:xfrm>
          <a:prstGeom prst="rect">
            <a:avLst/>
          </a:prstGeom>
        </p:spPr>
        <p:txBody>
          <a:bodyPr/>
          <a:lstStyle>
            <a:lvl1pPr>
              <a:defRPr b="0" sz="1200">
                <a:solidFill>
                  <a:schemeClr val="accent1"/>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Slide 1">
    <p:spTree>
      <p:nvGrpSpPr>
        <p:cNvPr id="1" name=""/>
        <p:cNvGrpSpPr/>
        <p:nvPr/>
      </p:nvGrpSpPr>
      <p:grpSpPr>
        <a:xfrm>
          <a:off x="0" y="0"/>
          <a:ext cx="0" cy="0"/>
          <a:chOff x="0" y="0"/>
          <a:chExt cx="0" cy="0"/>
        </a:xfrm>
      </p:grpSpPr>
      <p:sp>
        <p:nvSpPr>
          <p:cNvPr id="19" name="Title Text"/>
          <p:cNvSpPr txBox="1"/>
          <p:nvPr>
            <p:ph type="title"/>
          </p:nvPr>
        </p:nvSpPr>
        <p:spPr>
          <a:prstGeom prst="rect">
            <a:avLst/>
          </a:prstGeom>
        </p:spPr>
        <p:txBody>
          <a:bodyPr/>
          <a:lstStyle/>
          <a:p>
            <a:pPr/>
            <a:r>
              <a:t>Title Text</a:t>
            </a:r>
          </a:p>
        </p:txBody>
      </p:sp>
      <p:sp>
        <p:nvSpPr>
          <p:cNvPr id="2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28" name="Slide Number"/>
          <p:cNvSpPr txBox="1"/>
          <p:nvPr>
            <p:ph type="sldNum" sz="quarter" idx="2"/>
          </p:nvPr>
        </p:nvSpPr>
        <p:spPr>
          <a:xfrm>
            <a:off x="10787345" y="6049983"/>
            <a:ext cx="366662" cy="355227"/>
          </a:xfrm>
          <a:prstGeom prst="rect">
            <a:avLst/>
          </a:prstGeom>
        </p:spPr>
        <p:txBody>
          <a:bodyPr lIns="35717" tIns="35717" rIns="35717" bIns="35717" anchor="t"/>
          <a:lstStyle>
            <a:lvl1pPr algn="ctr" defTabSz="410764">
              <a:defRPr sz="20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bg>
      <p:bgPr>
        <a:solidFill>
          <a:srgbClr val="FFFFFF"/>
        </a:solidFill>
      </p:bgPr>
    </p:bg>
    <p:spTree>
      <p:nvGrpSpPr>
        <p:cNvPr id="1" name=""/>
        <p:cNvGrpSpPr/>
        <p:nvPr/>
      </p:nvGrpSpPr>
      <p:grpSpPr>
        <a:xfrm>
          <a:off x="0" y="0"/>
          <a:ext cx="0" cy="0"/>
          <a:chOff x="0" y="0"/>
          <a:chExt cx="0" cy="0"/>
        </a:xfrm>
      </p:grpSpPr>
      <p:sp>
        <p:nvSpPr>
          <p:cNvPr id="35" name="Title Text"/>
          <p:cNvSpPr txBox="1"/>
          <p:nvPr>
            <p:ph type="title"/>
          </p:nvPr>
        </p:nvSpPr>
        <p:spPr>
          <a:xfrm>
            <a:off x="2193725" y="178592"/>
            <a:ext cx="7804549" cy="1518050"/>
          </a:xfrm>
          <a:prstGeom prst="rect">
            <a:avLst/>
          </a:prstGeom>
        </p:spPr>
        <p:txBody>
          <a:bodyPr lIns="35717" tIns="35717" rIns="35717" bIns="35717"/>
          <a:lstStyle>
            <a:lvl1pPr defTabSz="410764">
              <a:defRPr sz="5200">
                <a:solidFill>
                  <a:srgbClr val="000000"/>
                </a:solidFill>
                <a:latin typeface="Helvetica Neue Medium"/>
                <a:ea typeface="Helvetica Neue Medium"/>
                <a:cs typeface="Helvetica Neue Medium"/>
                <a:sym typeface="Helvetica Neue Medium"/>
              </a:defRPr>
            </a:lvl1pPr>
          </a:lstStyle>
          <a:p>
            <a:pPr/>
            <a:r>
              <a:t>Title Text</a:t>
            </a:r>
          </a:p>
        </p:txBody>
      </p:sp>
      <p:sp>
        <p:nvSpPr>
          <p:cNvPr id="36" name="Slide Number"/>
          <p:cNvSpPr txBox="1"/>
          <p:nvPr>
            <p:ph type="sldNum" sz="quarter" idx="2"/>
          </p:nvPr>
        </p:nvSpPr>
        <p:spPr>
          <a:xfrm>
            <a:off x="5987999" y="6536531"/>
            <a:ext cx="211239" cy="207821"/>
          </a:xfrm>
          <a:prstGeom prst="rect">
            <a:avLst/>
          </a:prstGeom>
        </p:spPr>
        <p:txBody>
          <a:bodyPr lIns="35717" tIns="35717" rIns="35717" bIns="35717" anchor="t"/>
          <a:lstStyle>
            <a:lvl1pPr algn="ctr" defTabSz="410764">
              <a:defRPr b="0" sz="9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43" name="/ 55"/>
          <p:cNvSpPr txBox="1"/>
          <p:nvPr/>
        </p:nvSpPr>
        <p:spPr>
          <a:xfrm>
            <a:off x="11086227" y="6033839"/>
            <a:ext cx="527803" cy="37523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000">
                <a:latin typeface="Arial"/>
                <a:ea typeface="Arial"/>
                <a:cs typeface="Arial"/>
                <a:sym typeface="Arial"/>
              </a:defRPr>
            </a:lvl1pPr>
          </a:lstStyle>
          <a:p>
            <a:pPr/>
            <a:r>
              <a:t>/ 55</a:t>
            </a:r>
          </a:p>
        </p:txBody>
      </p:sp>
      <p:sp>
        <p:nvSpPr>
          <p:cNvPr id="44" name="Slide Number"/>
          <p:cNvSpPr txBox="1"/>
          <p:nvPr>
            <p:ph type="sldNum" sz="quarter" idx="2"/>
          </p:nvPr>
        </p:nvSpPr>
        <p:spPr>
          <a:xfrm>
            <a:off x="10787345" y="6049983"/>
            <a:ext cx="366662" cy="355227"/>
          </a:xfrm>
          <a:prstGeom prst="rect">
            <a:avLst/>
          </a:prstGeom>
        </p:spPr>
        <p:txBody>
          <a:bodyPr lIns="35717" tIns="35717" rIns="35717" bIns="35717" anchor="t"/>
          <a:lstStyle>
            <a:lvl1pPr algn="ctr" defTabSz="410764">
              <a:defRPr sz="20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p:nvPr>
        </p:nvSpPr>
        <p:spPr>
          <a:xfrm>
            <a:off x="609600" y="1600200"/>
            <a:ext cx="10837090" cy="35637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356715" y="6081717"/>
            <a:ext cx="372029" cy="358139"/>
          </a:xfrm>
          <a:prstGeom prst="rect">
            <a:avLst/>
          </a:prstGeom>
          <a:ln w="12700">
            <a:miter lim="400000"/>
          </a:ln>
        </p:spPr>
        <p:txBody>
          <a:bodyPr wrap="none" lIns="45718" tIns="45718" rIns="45718" bIns="45718" anchor="ctr">
            <a:spAutoFit/>
          </a:bodyPr>
          <a:lstStyle>
            <a:lvl1pPr algn="r">
              <a:defRPr b="1">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1pPr>
      <a:lvl2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2pPr>
      <a:lvl3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3pPr>
      <a:lvl4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4pPr>
      <a:lvl5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5pPr>
      <a:lvl6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6pPr>
      <a:lvl7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7pPr>
      <a:lvl8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8pPr>
      <a:lvl9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4pPr>
      <a:lvl5pPr marL="21945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5pPr>
      <a:lvl6pPr marL="26517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6pPr>
      <a:lvl7pPr marL="31089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7pPr>
      <a:lvl8pPr marL="35661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8pPr>
      <a:lvl9pPr marL="40233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9pPr>
    </p:bodyStyle>
    <p:otherStyle>
      <a:lvl1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1pPr>
      <a:lvl2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2pPr>
      <a:lvl3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3pPr>
      <a:lvl4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4pPr>
      <a:lvl5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5pPr>
      <a:lvl6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6pPr>
      <a:lvl7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7pPr>
      <a:lvl8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8pPr>
      <a:lvl9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6.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tif"/><Relationship Id="rId4" Type="http://schemas.openxmlformats.org/officeDocument/2006/relationships/image" Target="../media/image10.tif"/><Relationship Id="rId5" Type="http://schemas.openxmlformats.org/officeDocument/2006/relationships/image" Target="../media/image11.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2.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hyperlink" Target="mailto:xliu127@stevens.edu" TargetMode="External"/><Relationship Id="rId6" Type="http://schemas.openxmlformats.org/officeDocument/2006/relationships/hyperlink" Target="mailto:gyang16@stevens.edu"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3.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tif"/><Relationship Id="rId4" Type="http://schemas.openxmlformats.org/officeDocument/2006/relationships/image" Target="../media/image14.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7.png"/><Relationship Id="rId4" Type="http://schemas.openxmlformats.org/officeDocument/2006/relationships/image" Target="../media/image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tif"/><Relationship Id="rId4" Type="http://schemas.openxmlformats.org/officeDocument/2006/relationships/image" Target="../media/image11.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7.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 Id="rId4" Type="http://schemas.openxmlformats.org/officeDocument/2006/relationships/image" Target="../media/image1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5.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1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18.png"/><Relationship Id="rId4" Type="http://schemas.openxmlformats.org/officeDocument/2006/relationships/image" Target="../media/image1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png"/><Relationship Id="rId4" Type="http://schemas.openxmlformats.org/officeDocument/2006/relationships/image" Target="../media/image18.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19.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 name="Slide Number"/>
          <p:cNvSpPr txBox="1"/>
          <p:nvPr>
            <p:ph type="sldNum" sz="quarter" idx="4294967295"/>
          </p:nvPr>
        </p:nvSpPr>
        <p:spPr>
          <a:xfrm>
            <a:off x="10857975" y="6049983"/>
            <a:ext cx="225399" cy="355227"/>
          </a:xfrm>
          <a:prstGeom prst="rect">
            <a:avLst/>
          </a:prstGeom>
          <a:extLst>
            <a:ext uri="{C572A759-6A51-4108-AA02-DFA0A04FC94B}">
              <ma14:wrappingTextBoxFlag xmlns:ma14="http://schemas.microsoft.com/office/mac/drawingml/2011/main" val="1"/>
            </a:ext>
          </a:extLst>
        </p:spPr>
        <p:txBody>
          <a:bodyPr lIns="35717" tIns="35717" rIns="35717" bIns="35717" anchor="t"/>
          <a:lstStyle>
            <a:lvl1pPr algn="ctr" defTabSz="410764">
              <a:defRPr sz="2000">
                <a:solidFill>
                  <a:srgbClr val="000000"/>
                </a:solidFill>
                <a:latin typeface="Arial"/>
                <a:ea typeface="Arial"/>
                <a:cs typeface="Arial"/>
                <a:sym typeface="Arial"/>
              </a:defRPr>
            </a:lvl1pPr>
          </a:lstStyle>
          <a:p>
            <a:pPr/>
            <a:fld id="{86CB4B4D-7CA3-9044-876B-883B54F8677D}" type="slidenum"/>
          </a:p>
        </p:txBody>
      </p:sp>
      <p:sp>
        <p:nvSpPr>
          <p:cNvPr id="54" name="Title 1"/>
          <p:cNvSpPr txBox="1"/>
          <p:nvPr/>
        </p:nvSpPr>
        <p:spPr>
          <a:xfrm>
            <a:off x="1099041" y="1373306"/>
            <a:ext cx="9545015" cy="16101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lnSpc>
                <a:spcPts val="5600"/>
              </a:lnSpc>
              <a:spcBef>
                <a:spcPts val="1200"/>
              </a:spcBef>
              <a:defRPr b="1" sz="3200">
                <a:solidFill>
                  <a:srgbClr val="000000"/>
                </a:solidFill>
                <a:latin typeface="Arial"/>
                <a:ea typeface="Arial"/>
                <a:cs typeface="Arial"/>
                <a:sym typeface="Arial"/>
              </a:defRPr>
            </a:pPr>
            <a:r>
              <a:t>CS 589 Fall 2021</a:t>
            </a:r>
          </a:p>
          <a:p>
            <a:pPr algn="ctr">
              <a:lnSpc>
                <a:spcPts val="5600"/>
              </a:lnSpc>
              <a:spcBef>
                <a:spcPts val="1200"/>
              </a:spcBef>
              <a:defRPr b="1" sz="3200">
                <a:solidFill>
                  <a:srgbClr val="000000"/>
                </a:solidFill>
                <a:latin typeface="Arial"/>
                <a:ea typeface="Arial"/>
                <a:cs typeface="Arial"/>
                <a:sym typeface="Arial"/>
              </a:defRPr>
            </a:pPr>
            <a:r>
              <a:t>Text Mining and Information Retrieval</a:t>
            </a:r>
          </a:p>
        </p:txBody>
      </p:sp>
      <p:sp>
        <p:nvSpPr>
          <p:cNvPr id="55" name="TextBox 6"/>
          <p:cNvSpPr txBox="1"/>
          <p:nvPr/>
        </p:nvSpPr>
        <p:spPr>
          <a:xfrm>
            <a:off x="1433758" y="4230289"/>
            <a:ext cx="7648084" cy="17332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200">
                <a:solidFill>
                  <a:srgbClr val="000000"/>
                </a:solidFill>
                <a:latin typeface="Arial"/>
                <a:ea typeface="Arial"/>
                <a:cs typeface="Arial"/>
                <a:sym typeface="Arial"/>
              </a:defRPr>
            </a:pPr>
          </a:p>
          <a:p>
            <a:pPr>
              <a:defRPr b="1" sz="2200">
                <a:solidFill>
                  <a:srgbClr val="000000"/>
                </a:solidFill>
                <a:latin typeface="Arial"/>
                <a:ea typeface="Arial"/>
                <a:cs typeface="Arial"/>
                <a:sym typeface="Arial"/>
              </a:defRPr>
            </a:pPr>
            <a:r>
              <a:t>Monday 6:30-9:00                        </a:t>
            </a:r>
          </a:p>
          <a:p>
            <a:pPr>
              <a:defRPr b="1" sz="2200">
                <a:solidFill>
                  <a:srgbClr val="000000"/>
                </a:solidFill>
                <a:latin typeface="Arial"/>
                <a:ea typeface="Arial"/>
                <a:cs typeface="Arial"/>
                <a:sym typeface="Arial"/>
              </a:defRPr>
            </a:pPr>
            <a:r>
              <a:t>Babbio 122</a:t>
            </a:r>
          </a:p>
          <a:p>
            <a:pPr>
              <a:defRPr b="1" sz="2200">
                <a:solidFill>
                  <a:srgbClr val="000000"/>
                </a:solidFill>
                <a:latin typeface="Arial"/>
                <a:ea typeface="Arial"/>
                <a:cs typeface="Arial"/>
                <a:sym typeface="Arial"/>
              </a:defRPr>
            </a:pPr>
            <a:r>
              <a:t>                          </a:t>
            </a:r>
          </a:p>
        </p:txBody>
      </p:sp>
      <p:pic>
        <p:nvPicPr>
          <p:cNvPr id="56" name="Image" descr="Image"/>
          <p:cNvPicPr>
            <a:picLocks noChangeAspect="1"/>
          </p:cNvPicPr>
          <p:nvPr/>
        </p:nvPicPr>
        <p:blipFill>
          <a:blip r:embed="rId3">
            <a:extLst/>
          </a:blip>
          <a:stretch>
            <a:fillRect/>
          </a:stretch>
        </p:blipFill>
        <p:spPr>
          <a:xfrm>
            <a:off x="7924800" y="3657600"/>
            <a:ext cx="3245342" cy="1817724"/>
          </a:xfrm>
          <a:prstGeom prst="rect">
            <a:avLst/>
          </a:prstGeom>
          <a:ln w="12700">
            <a:miter lim="400000"/>
          </a:ln>
        </p:spPr>
      </p:pic>
      <p:sp>
        <p:nvSpPr>
          <p:cNvPr id="57" name="TextBox 6"/>
          <p:cNvSpPr txBox="1"/>
          <p:nvPr/>
        </p:nvSpPr>
        <p:spPr>
          <a:xfrm>
            <a:off x="1433758" y="5316498"/>
            <a:ext cx="7648084" cy="13395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200">
                <a:solidFill>
                  <a:srgbClr val="000000"/>
                </a:solidFill>
                <a:latin typeface="Arial"/>
                <a:ea typeface="Arial"/>
                <a:cs typeface="Arial"/>
                <a:sym typeface="Arial"/>
              </a:defRPr>
            </a:pPr>
          </a:p>
          <a:p>
            <a:pPr>
              <a:defRPr>
                <a:solidFill>
                  <a:srgbClr val="FF2600"/>
                </a:solidFill>
                <a:latin typeface="Arial"/>
                <a:ea typeface="Arial"/>
                <a:cs typeface="Arial"/>
                <a:sym typeface="Arial"/>
              </a:defRPr>
            </a:pPr>
            <a:r>
              <a:t>All zoom links in Canvas</a:t>
            </a:r>
          </a:p>
          <a:p>
            <a:pPr>
              <a:defRPr b="1" sz="2200">
                <a:solidFill>
                  <a:srgbClr val="000000"/>
                </a:solidFill>
                <a:latin typeface="Arial"/>
                <a:ea typeface="Arial"/>
                <a:cs typeface="Arial"/>
                <a:sym typeface="Arial"/>
              </a:defRPr>
            </a:pPr>
            <a:r>
              <a:t>                          </a:t>
            </a:r>
          </a:p>
        </p:txBody>
      </p:sp>
      <p:sp>
        <p:nvSpPr>
          <p:cNvPr id="58" name="TextBox 6"/>
          <p:cNvSpPr txBox="1"/>
          <p:nvPr/>
        </p:nvSpPr>
        <p:spPr>
          <a:xfrm>
            <a:off x="7986958" y="5758505"/>
            <a:ext cx="7648084" cy="22698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000">
                <a:solidFill>
                  <a:schemeClr val="accent4">
                    <a:lumOff val="-10666"/>
                  </a:schemeClr>
                </a:solidFill>
                <a:latin typeface="Arial"/>
                <a:ea typeface="Arial"/>
                <a:cs typeface="Arial"/>
                <a:sym typeface="Arial"/>
              </a:defRPr>
            </a:lvl1pPr>
          </a:lstStyle>
          <a:p>
            <a:pPr/>
            <a:r>
              <a:t>photo: https://www.scubedstudios.com/information-retrieval/</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 name="Final Project"/>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Final Project</a:t>
            </a:r>
          </a:p>
        </p:txBody>
      </p:sp>
      <p:sp>
        <p:nvSpPr>
          <p:cNvPr id="119" name="Students choose a topic; for each topic, they pick 2-3 coherent papers, and submit a “peer review” for the paper"/>
          <p:cNvSpPr txBox="1"/>
          <p:nvPr/>
        </p:nvSpPr>
        <p:spPr>
          <a:xfrm>
            <a:off x="2269051" y="1483815"/>
            <a:ext cx="8722828"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Students choose a topic; for each topic, they pick 2-3 coherent papers, and submit a “peer review” for the paper</a:t>
            </a:r>
          </a:p>
        </p:txBody>
      </p:sp>
      <p:sp>
        <p:nvSpPr>
          <p:cNvPr id="120" name="Students who share the same interest are categorized into groups; each group propose a research topic motivated by their survey"/>
          <p:cNvSpPr txBox="1"/>
          <p:nvPr/>
        </p:nvSpPr>
        <p:spPr>
          <a:xfrm>
            <a:off x="2301977" y="2680760"/>
            <a:ext cx="9460302" cy="6173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Students who share the same interest are categorized into groups; each group propose a research topic motivated by their survey</a:t>
            </a:r>
          </a:p>
        </p:txBody>
      </p:sp>
      <p:sp>
        <p:nvSpPr>
          <p:cNvPr id="121" name="Deliver a presentation in Week 14"/>
          <p:cNvSpPr txBox="1"/>
          <p:nvPr/>
        </p:nvSpPr>
        <p:spPr>
          <a:xfrm>
            <a:off x="2301977" y="4271092"/>
            <a:ext cx="9460302" cy="3506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rgbClr val="FF2600"/>
                </a:solidFill>
                <a:latin typeface="Arial"/>
                <a:ea typeface="Arial"/>
                <a:cs typeface="Arial"/>
                <a:sym typeface="Arial"/>
              </a:defRPr>
            </a:pPr>
            <a:r>
              <a:t>D</a:t>
            </a:r>
            <a:r>
              <a:t>eliver a presentation in Week 14</a:t>
            </a:r>
          </a:p>
        </p:txBody>
      </p:sp>
      <p:sp>
        <p:nvSpPr>
          <p:cNvPr id="122" name="Submit their implementation (code in Python) as well as an 8-page academic paper as their final project."/>
          <p:cNvSpPr txBox="1"/>
          <p:nvPr/>
        </p:nvSpPr>
        <p:spPr>
          <a:xfrm>
            <a:off x="2301977" y="4890629"/>
            <a:ext cx="9460302" cy="61736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rgbClr val="FF2600"/>
                </a:solidFill>
                <a:latin typeface="Arial"/>
                <a:ea typeface="Arial"/>
                <a:cs typeface="Arial"/>
                <a:sym typeface="Arial"/>
              </a:defRPr>
            </a:pPr>
            <a:r>
              <a:t>S</a:t>
            </a:r>
            <a:r>
              <a:t>ubmit their implementation</a:t>
            </a:r>
            <a:r>
              <a:t> (code in Python) as well as an </a:t>
            </a:r>
            <a:r>
              <a:t>8-page</a:t>
            </a:r>
            <a:r>
              <a:t> academic paper as their final project. </a:t>
            </a:r>
          </a:p>
        </p:txBody>
      </p:sp>
      <p:sp>
        <p:nvSpPr>
          <p:cNvPr id="123" name="Week 7"/>
          <p:cNvSpPr txBox="1"/>
          <p:nvPr/>
        </p:nvSpPr>
        <p:spPr>
          <a:xfrm>
            <a:off x="872744" y="1492172"/>
            <a:ext cx="1061985"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Week 7</a:t>
            </a:r>
          </a:p>
        </p:txBody>
      </p:sp>
      <p:sp>
        <p:nvSpPr>
          <p:cNvPr id="124" name="Week 11"/>
          <p:cNvSpPr txBox="1"/>
          <p:nvPr/>
        </p:nvSpPr>
        <p:spPr>
          <a:xfrm>
            <a:off x="872744" y="2649841"/>
            <a:ext cx="1276750"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Week 11</a:t>
            </a:r>
          </a:p>
        </p:txBody>
      </p:sp>
      <p:sp>
        <p:nvSpPr>
          <p:cNvPr id="125" name="Week 15"/>
          <p:cNvSpPr txBox="1"/>
          <p:nvPr/>
        </p:nvSpPr>
        <p:spPr>
          <a:xfrm>
            <a:off x="872744" y="4219308"/>
            <a:ext cx="1276750" cy="4124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Week 15</a:t>
            </a:r>
          </a:p>
        </p:txBody>
      </p:sp>
      <p:sp>
        <p:nvSpPr>
          <p:cNvPr id="126" name="Week 16"/>
          <p:cNvSpPr txBox="1"/>
          <p:nvPr/>
        </p:nvSpPr>
        <p:spPr>
          <a:xfrm>
            <a:off x="872744" y="4970594"/>
            <a:ext cx="1276750"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Week 16</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1" grpId="3"/>
      <p:bldP build="whole" bldLvl="1" animBg="1" rev="0" advAuto="0" spid="119" grpId="1"/>
      <p:bldP build="whole" bldLvl="1" animBg="1" rev="0" advAuto="0" spid="120" grpId="2"/>
      <p:bldP build="whole" bldLvl="1" animBg="1" rev="0" advAuto="0" spid="122" grpId="4"/>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Final Project"/>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Final Project</a:t>
            </a:r>
          </a:p>
        </p:txBody>
      </p:sp>
      <p:pic>
        <p:nvPicPr>
          <p:cNvPr id="131" name="Image" descr="Image"/>
          <p:cNvPicPr>
            <a:picLocks noChangeAspect="1"/>
          </p:cNvPicPr>
          <p:nvPr/>
        </p:nvPicPr>
        <p:blipFill>
          <a:blip r:embed="rId3">
            <a:extLst/>
          </a:blip>
          <a:stretch>
            <a:fillRect/>
          </a:stretch>
        </p:blipFill>
        <p:spPr>
          <a:xfrm>
            <a:off x="2666413" y="2446708"/>
            <a:ext cx="5966265" cy="6364015"/>
          </a:xfrm>
          <a:prstGeom prst="rect">
            <a:avLst/>
          </a:prstGeom>
          <a:ln w="12700">
            <a:miter lim="400000"/>
          </a:ln>
        </p:spPr>
      </p:pic>
      <p:sp>
        <p:nvSpPr>
          <p:cNvPr id="132" name="Example report from last year’s course: fake news detection"/>
          <p:cNvSpPr txBox="1"/>
          <p:nvPr>
            <p:ph type="body" idx="4294967295"/>
          </p:nvPr>
        </p:nvSpPr>
        <p:spPr>
          <a:xfrm>
            <a:off x="681954" y="1742860"/>
            <a:ext cx="10828092" cy="5504837"/>
          </a:xfrm>
          <a:prstGeom prst="rect">
            <a:avLst/>
          </a:prstGeom>
        </p:spPr>
        <p:txBody>
          <a:bodyPr lIns="45719" tIns="45719" rIns="45719" bIns="45719"/>
          <a:lstStyle>
            <a:lvl1pPr marL="342899" indent="-342899">
              <a:spcBef>
                <a:spcPts val="500"/>
              </a:spcBef>
              <a:defRPr sz="2200">
                <a:solidFill>
                  <a:srgbClr val="000000"/>
                </a:solidFill>
                <a:latin typeface="Arial"/>
                <a:ea typeface="Arial"/>
                <a:cs typeface="Arial"/>
                <a:sym typeface="Arial"/>
              </a:defRPr>
            </a:lvl1pPr>
          </a:lstStyle>
          <a:p>
            <a:pPr/>
            <a:r>
              <a:t>Example report from last year’s course: fake news detection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6" name="Where can I find all the information?"/>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Where can I find all the information?</a:t>
            </a:r>
          </a:p>
        </p:txBody>
      </p:sp>
      <p:pic>
        <p:nvPicPr>
          <p:cNvPr id="137" name="Image" descr="Image"/>
          <p:cNvPicPr>
            <a:picLocks noChangeAspect="1"/>
          </p:cNvPicPr>
          <p:nvPr/>
        </p:nvPicPr>
        <p:blipFill>
          <a:blip r:embed="rId3">
            <a:extLst/>
          </a:blip>
          <a:stretch>
            <a:fillRect/>
          </a:stretch>
        </p:blipFill>
        <p:spPr>
          <a:xfrm>
            <a:off x="1045017" y="1562907"/>
            <a:ext cx="10383419" cy="3913064"/>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1" name="Ask ALL questions in Canvas -&gt; Piazza"/>
          <p:cNvSpPr txBox="1"/>
          <p:nvPr>
            <p:ph type="title" idx="4294967295"/>
          </p:nvPr>
        </p:nvSpPr>
        <p:spPr>
          <a:xfrm>
            <a:off x="374160" y="414337"/>
            <a:ext cx="10550771" cy="657450"/>
          </a:xfrm>
          <a:prstGeom prst="rect">
            <a:avLst/>
          </a:prstGeom>
        </p:spPr>
        <p:txBody>
          <a:bodyPr lIns="45719" tIns="45719" rIns="45719" bIns="45719" anchor="t"/>
          <a:lstStyle/>
          <a:p>
            <a:pPr algn="l">
              <a:defRPr b="1" sz="3000">
                <a:solidFill>
                  <a:srgbClr val="000000"/>
                </a:solidFill>
                <a:latin typeface="Arial"/>
                <a:ea typeface="Arial"/>
                <a:cs typeface="Arial"/>
                <a:sym typeface="Arial"/>
              </a:defRPr>
            </a:pPr>
            <a:r>
              <a:t>Ask ALL questions in </a:t>
            </a:r>
            <a:r>
              <a:rPr strike="sngStrike"/>
              <a:t>Canvas</a:t>
            </a:r>
            <a:r>
              <a:t> -&gt; Piazza</a:t>
            </a:r>
          </a:p>
        </p:txBody>
      </p:sp>
      <p:pic>
        <p:nvPicPr>
          <p:cNvPr id="142" name="Image" descr="Image"/>
          <p:cNvPicPr>
            <a:picLocks noChangeAspect="1"/>
          </p:cNvPicPr>
          <p:nvPr/>
        </p:nvPicPr>
        <p:blipFill>
          <a:blip r:embed="rId3">
            <a:extLst/>
          </a:blip>
          <a:stretch>
            <a:fillRect/>
          </a:stretch>
        </p:blipFill>
        <p:spPr>
          <a:xfrm>
            <a:off x="953210" y="1755635"/>
            <a:ext cx="9707675" cy="3814564"/>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Information Retrieval: Real life example"/>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Information Retrieval: Real life example</a:t>
            </a:r>
          </a:p>
        </p:txBody>
      </p:sp>
      <p:sp>
        <p:nvSpPr>
          <p:cNvPr id="14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148" name="Image" descr="Image"/>
          <p:cNvPicPr>
            <a:picLocks noChangeAspect="1"/>
          </p:cNvPicPr>
          <p:nvPr/>
        </p:nvPicPr>
        <p:blipFill>
          <a:blip r:embed="rId3">
            <a:extLst/>
          </a:blip>
          <a:stretch>
            <a:fillRect/>
          </a:stretch>
        </p:blipFill>
        <p:spPr>
          <a:xfrm>
            <a:off x="3971814" y="1459779"/>
            <a:ext cx="3730154" cy="3054694"/>
          </a:xfrm>
          <a:prstGeom prst="rect">
            <a:avLst/>
          </a:prstGeom>
          <a:ln w="12700">
            <a:miter lim="400000"/>
          </a:ln>
        </p:spPr>
      </p:pic>
      <p:sp>
        <p:nvSpPr>
          <p:cNvPr id="149" name="“I need a book on American history for my thesis research!”"/>
          <p:cNvSpPr txBox="1"/>
          <p:nvPr>
            <p:ph type="body" sz="quarter" idx="4294967295"/>
          </p:nvPr>
        </p:nvSpPr>
        <p:spPr>
          <a:xfrm>
            <a:off x="494193" y="5000963"/>
            <a:ext cx="4407224" cy="1797225"/>
          </a:xfrm>
          <a:prstGeom prst="rect">
            <a:avLst/>
          </a:prstGeom>
        </p:spPr>
        <p:txBody>
          <a:bodyPr lIns="45719" tIns="45719" rIns="45719" bIns="45719"/>
          <a:lstStyle/>
          <a:p>
            <a:pPr lvl="1" marL="0" indent="457200">
              <a:spcBef>
                <a:spcPts val="500"/>
              </a:spcBef>
              <a:buSzTx/>
              <a:buNone/>
              <a:defRPr sz="2400">
                <a:solidFill>
                  <a:srgbClr val="000000"/>
                </a:solidFill>
                <a:latin typeface="Arial"/>
                <a:ea typeface="Arial"/>
                <a:cs typeface="Arial"/>
                <a:sym typeface="Arial"/>
              </a:defRPr>
            </a:pPr>
            <a:r>
              <a:t>“I need a book on American history for my thesis research!”</a:t>
            </a:r>
          </a:p>
        </p:txBody>
      </p:sp>
      <p:sp>
        <p:nvSpPr>
          <p:cNvPr id="150" name="Information need: to study about the history of the civil war"/>
          <p:cNvSpPr txBox="1"/>
          <p:nvPr/>
        </p:nvSpPr>
        <p:spPr>
          <a:xfrm>
            <a:off x="6203977" y="5000963"/>
            <a:ext cx="4407225" cy="179722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buFont typeface="Arial"/>
              <a:defRPr sz="2400">
                <a:solidFill>
                  <a:srgbClr val="000000"/>
                </a:solidFill>
                <a:latin typeface="Arial"/>
                <a:ea typeface="Arial"/>
                <a:cs typeface="Arial"/>
                <a:sym typeface="Arial"/>
              </a:defRPr>
            </a:lvl1pPr>
          </a:lstStyle>
          <a:p>
            <a:pPr/>
            <a:r>
              <a:t>Information need: to study about the history of the civil war</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55" name="Information Retrieval: Google"/>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Information Retrieval: Google</a:t>
            </a:r>
          </a:p>
        </p:txBody>
      </p:sp>
      <p:pic>
        <p:nvPicPr>
          <p:cNvPr id="156" name="Image" descr="Image"/>
          <p:cNvPicPr>
            <a:picLocks noChangeAspect="1"/>
          </p:cNvPicPr>
          <p:nvPr/>
        </p:nvPicPr>
        <p:blipFill>
          <a:blip r:embed="rId3">
            <a:extLst/>
          </a:blip>
          <a:stretch>
            <a:fillRect/>
          </a:stretch>
        </p:blipFill>
        <p:spPr>
          <a:xfrm>
            <a:off x="596900" y="1748167"/>
            <a:ext cx="10550770" cy="4096096"/>
          </a:xfrm>
          <a:prstGeom prst="rect">
            <a:avLst/>
          </a:prstGeom>
          <a:ln w="12700">
            <a:miter lim="400000"/>
          </a:ln>
        </p:spPr>
      </p:pic>
      <p:sp>
        <p:nvSpPr>
          <p:cNvPr id="157" name="Rectangle"/>
          <p:cNvSpPr/>
          <p:nvPr/>
        </p:nvSpPr>
        <p:spPr>
          <a:xfrm>
            <a:off x="3251200" y="3453314"/>
            <a:ext cx="1681907" cy="467768"/>
          </a:xfrm>
          <a:prstGeom prst="rect">
            <a:avLst/>
          </a:prstGeom>
          <a:ln w="50800">
            <a:solidFill>
              <a:srgbClr val="FF2600"/>
            </a:solidFill>
          </a:ln>
        </p:spPr>
        <p:txBody>
          <a:bodyPr lIns="45718" tIns="45718" rIns="45718" bIns="45718" anchor="ctr"/>
          <a:lstStyle/>
          <a:p>
            <a:pPr/>
          </a:p>
        </p:txBody>
      </p:sp>
      <p:sp>
        <p:nvSpPr>
          <p:cNvPr id="158" name="Line"/>
          <p:cNvSpPr/>
          <p:nvPr/>
        </p:nvSpPr>
        <p:spPr>
          <a:xfrm flipH="1">
            <a:off x="4933255" y="3787754"/>
            <a:ext cx="2541602" cy="1"/>
          </a:xfrm>
          <a:prstGeom prst="line">
            <a:avLst/>
          </a:prstGeom>
          <a:ln w="38100">
            <a:solidFill>
              <a:srgbClr val="FF2600"/>
            </a:solidFill>
            <a:tailEnd type="triangle"/>
          </a:ln>
        </p:spPr>
        <p:txBody>
          <a:bodyPr lIns="45718" tIns="45718" rIns="45718" bIns="45718"/>
          <a:lstStyle/>
          <a:p>
            <a:pPr/>
          </a:p>
        </p:txBody>
      </p:sp>
      <p:sp>
        <p:nvSpPr>
          <p:cNvPr id="159" name="How does Google return results so quickly?"/>
          <p:cNvSpPr txBox="1"/>
          <p:nvPr/>
        </p:nvSpPr>
        <p:spPr>
          <a:xfrm>
            <a:off x="7731883" y="3479074"/>
            <a:ext cx="3339935" cy="6173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How does Google return results so quickly?</a:t>
            </a:r>
          </a:p>
        </p:txBody>
      </p:sp>
      <p:sp>
        <p:nvSpPr>
          <p:cNvPr id="160" name="Rectangle"/>
          <p:cNvSpPr/>
          <p:nvPr/>
        </p:nvSpPr>
        <p:spPr>
          <a:xfrm>
            <a:off x="1752600" y="2015967"/>
            <a:ext cx="1319461" cy="467768"/>
          </a:xfrm>
          <a:prstGeom prst="rect">
            <a:avLst/>
          </a:prstGeom>
          <a:ln w="50800">
            <a:solidFill>
              <a:srgbClr val="FF2600"/>
            </a:solidFill>
          </a:ln>
        </p:spPr>
        <p:txBody>
          <a:bodyPr lIns="45718" tIns="45718" rIns="45718" bIns="45718" anchor="ctr"/>
          <a:lstStyle/>
          <a:p>
            <a:pPr/>
          </a:p>
        </p:txBody>
      </p:sp>
      <p:sp>
        <p:nvSpPr>
          <p:cNvPr id="161" name="Line"/>
          <p:cNvSpPr/>
          <p:nvPr/>
        </p:nvSpPr>
        <p:spPr>
          <a:xfrm flipH="1" flipV="1">
            <a:off x="3091755" y="2249850"/>
            <a:ext cx="4315648" cy="1"/>
          </a:xfrm>
          <a:prstGeom prst="line">
            <a:avLst/>
          </a:prstGeom>
          <a:ln w="38100">
            <a:solidFill>
              <a:srgbClr val="FF2600"/>
            </a:solidFill>
            <a:tailEnd type="triangle"/>
          </a:ln>
        </p:spPr>
        <p:txBody>
          <a:bodyPr lIns="45718" tIns="45718" rIns="45718" bIns="45718"/>
          <a:lstStyle/>
          <a:p>
            <a:pPr/>
          </a:p>
        </p:txBody>
      </p:sp>
      <p:sp>
        <p:nvSpPr>
          <p:cNvPr id="162" name="How does Google know cs 589 refers to a course?…"/>
          <p:cNvSpPr txBox="1"/>
          <p:nvPr/>
        </p:nvSpPr>
        <p:spPr>
          <a:xfrm>
            <a:off x="7707613" y="1190290"/>
            <a:ext cx="2399490" cy="14174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rgbClr val="FF2600"/>
                </a:solidFill>
                <a:latin typeface="Arial"/>
                <a:ea typeface="Arial"/>
                <a:cs typeface="Arial"/>
                <a:sym typeface="Arial"/>
              </a:defRPr>
            </a:pPr>
            <a:r>
              <a:t>How does Google know cs 589 refers to a course? </a:t>
            </a:r>
          </a:p>
          <a:p>
            <a:pPr>
              <a:defRPr b="1">
                <a:solidFill>
                  <a:srgbClr val="FF2600"/>
                </a:solidFill>
                <a:latin typeface="Arial"/>
                <a:ea typeface="Arial"/>
                <a:cs typeface="Arial"/>
                <a:sym typeface="Arial"/>
              </a:defRPr>
            </a:pPr>
            <a:r>
              <a:t>How does Google know stevens = SIT?</a:t>
            </a:r>
          </a:p>
        </p:txBody>
      </p:sp>
      <p:pic>
        <p:nvPicPr>
          <p:cNvPr id="163" name="Image" descr="Image"/>
          <p:cNvPicPr>
            <a:picLocks noChangeAspect="1"/>
          </p:cNvPicPr>
          <p:nvPr/>
        </p:nvPicPr>
        <p:blipFill>
          <a:blip r:embed="rId4">
            <a:extLst/>
          </a:blip>
          <a:stretch>
            <a:fillRect/>
          </a:stretch>
        </p:blipFill>
        <p:spPr>
          <a:xfrm>
            <a:off x="7880383" y="2166030"/>
            <a:ext cx="3677936" cy="368368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60"/>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16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xit" nodeType="clickEffect" presetSubtype="0" presetID="1" grpId="5" fill="hold">
                                  <p:stCondLst>
                                    <p:cond delay="0"/>
                                  </p:stCondLst>
                                  <p:iterate type="el" backwards="0">
                                    <p:tmAbs val="0"/>
                                  </p:iterate>
                                  <p:childTnLst>
                                    <p:set>
                                      <p:cBhvr>
                                        <p:cTn id="20" fill="hold">
                                          <p:stCondLst>
                                            <p:cond delay="0"/>
                                          </p:stCondLst>
                                        </p:cTn>
                                        <p:tgtEl>
                                          <p:spTgt spid="163"/>
                                        </p:tgtEl>
                                        <p:attrNameLst>
                                          <p:attrName>style.visibility</p:attrName>
                                        </p:attrNameLst>
                                      </p:cBhvr>
                                      <p:to>
                                        <p:strVal val="hidden"/>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157"/>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159"/>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1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0" grpId="2"/>
      <p:bldP build="whole" bldLvl="1" animBg="1" rev="0" advAuto="0" spid="157" grpId="6"/>
      <p:bldP build="whole" bldLvl="1" animBg="1" rev="0" advAuto="0" spid="162" grpId="1"/>
      <p:bldP build="whole" bldLvl="1" animBg="1" rev="0" advAuto="0" spid="161" grpId="3"/>
      <p:bldP build="whole" bldLvl="1" animBg="1" rev="0" advAuto="0" spid="159" grpId="7"/>
      <p:bldP build="whole" bldLvl="1" animBg="1" rev="0" advAuto="0" spid="163" grpId="4"/>
      <p:bldP build="whole" bldLvl="1" animBg="1" rev="0" advAuto="0" spid="163" grpId="5"/>
      <p:bldP build="whole" bldLvl="1" animBg="1" rev="0" advAuto="0" spid="158" grpId="8"/>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Information Retrieval Techniques"/>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Information Retrieval Techniques</a:t>
            </a:r>
          </a:p>
        </p:txBody>
      </p:sp>
      <p:sp>
        <p:nvSpPr>
          <p:cNvPr id="168" name="“Because the systems that are accessible today are so easy to use, it is tempting to think the technology behind them is similarly straightforward to build. This review has shown that the route to creating successful IR systems required much innovation a"/>
          <p:cNvSpPr txBox="1"/>
          <p:nvPr/>
        </p:nvSpPr>
        <p:spPr>
          <a:xfrm>
            <a:off x="1228681" y="1580145"/>
            <a:ext cx="9027835" cy="25211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ts val="3900"/>
              </a:lnSpc>
              <a:defRPr sz="2100">
                <a:solidFill>
                  <a:srgbClr val="000000"/>
                </a:solidFill>
                <a:latin typeface="Arial"/>
                <a:ea typeface="Arial"/>
                <a:cs typeface="Arial"/>
                <a:sym typeface="Arial"/>
              </a:defRPr>
            </a:pPr>
            <a:r>
              <a:t>“</a:t>
            </a:r>
            <a:r>
              <a:rPr i="1"/>
              <a:t>Because the systems that are accessible today are so easy to use, it is tempting to think the technology behind them is similarly straightforward to build. This review has shown that the route to creating successful IR systems required much innovation and thought over a long period of time.</a:t>
            </a:r>
            <a:r>
              <a:t> “  </a:t>
            </a:r>
          </a:p>
          <a:p>
            <a:pPr>
              <a:lnSpc>
                <a:spcPts val="3900"/>
              </a:lnSpc>
              <a:defRPr sz="2100">
                <a:solidFill>
                  <a:srgbClr val="000000"/>
                </a:solidFill>
                <a:latin typeface="Arial"/>
                <a:ea typeface="Arial"/>
                <a:cs typeface="Arial"/>
                <a:sym typeface="Arial"/>
              </a:defRPr>
            </a:pPr>
            <a:r>
              <a:t>        </a:t>
            </a:r>
          </a:p>
          <a:p>
            <a:pPr>
              <a:lnSpc>
                <a:spcPts val="3900"/>
              </a:lnSpc>
              <a:defRPr sz="2100">
                <a:solidFill>
                  <a:srgbClr val="000000"/>
                </a:solidFill>
                <a:latin typeface="Arial"/>
                <a:ea typeface="Arial"/>
                <a:cs typeface="Arial"/>
                <a:sym typeface="Arial"/>
              </a:defRPr>
            </a:pPr>
            <a:r>
              <a:t>— </a:t>
            </a:r>
            <a:r>
              <a:rPr i="1"/>
              <a:t>The history of Information Retrieval Research, Mark Sanderson and Bruce Croft</a:t>
            </a:r>
          </a:p>
        </p:txBody>
      </p:sp>
      <p:pic>
        <p:nvPicPr>
          <p:cNvPr id="169" name="Image" descr="Image"/>
          <p:cNvPicPr>
            <a:picLocks noChangeAspect="1"/>
          </p:cNvPicPr>
          <p:nvPr/>
        </p:nvPicPr>
        <p:blipFill>
          <a:blip r:embed="rId2">
            <a:extLst/>
          </a:blip>
          <a:stretch>
            <a:fillRect/>
          </a:stretch>
        </p:blipFill>
        <p:spPr>
          <a:xfrm>
            <a:off x="6617560" y="4048405"/>
            <a:ext cx="3709890" cy="2411428"/>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Information Retrieval Technique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Information Retrieval Techniques</a:t>
            </a:r>
          </a:p>
        </p:txBody>
      </p:sp>
      <p:sp>
        <p:nvSpPr>
          <p:cNvPr id="17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173" name="Image" descr="Image"/>
          <p:cNvPicPr>
            <a:picLocks noChangeAspect="1"/>
          </p:cNvPicPr>
          <p:nvPr/>
        </p:nvPicPr>
        <p:blipFill>
          <a:blip r:embed="rId3">
            <a:extLst/>
          </a:blip>
          <a:stretch>
            <a:fillRect/>
          </a:stretch>
        </p:blipFill>
        <p:spPr>
          <a:xfrm>
            <a:off x="2801540" y="958155"/>
            <a:ext cx="6588920" cy="4941690"/>
          </a:xfrm>
          <a:prstGeom prst="rect">
            <a:avLst/>
          </a:prstGeom>
          <a:ln w="12700">
            <a:miter lim="400000"/>
          </a:ln>
        </p:spPr>
      </p:pic>
      <p:sp>
        <p:nvSpPr>
          <p:cNvPr id="174" name="Making sure the results are returned to users fast"/>
          <p:cNvSpPr txBox="1"/>
          <p:nvPr/>
        </p:nvSpPr>
        <p:spPr>
          <a:xfrm>
            <a:off x="4166035" y="5918918"/>
            <a:ext cx="2992421"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Making sure the results are returned to users fast</a:t>
            </a:r>
          </a:p>
        </p:txBody>
      </p:sp>
      <p:sp>
        <p:nvSpPr>
          <p:cNvPr id="175" name="Query understanding, personalization, results diversification, result page optimization, etc."/>
          <p:cNvSpPr txBox="1"/>
          <p:nvPr/>
        </p:nvSpPr>
        <p:spPr>
          <a:xfrm>
            <a:off x="9281283" y="2820405"/>
            <a:ext cx="2399491" cy="19508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Query understanding, personalization, results diversification, result page optimization, etc.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5" grpId="2"/>
      <p:bldP build="whole" bldLvl="1" animBg="1" rev="0" advAuto="0" spid="174"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A Brief History of IR"/>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A Brief History of IR</a:t>
            </a:r>
          </a:p>
        </p:txBody>
      </p:sp>
      <p:sp>
        <p:nvSpPr>
          <p:cNvPr id="180"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81" name="Line"/>
          <p:cNvSpPr/>
          <p:nvPr/>
        </p:nvSpPr>
        <p:spPr>
          <a:xfrm flipH="1">
            <a:off x="1795950" y="1686814"/>
            <a:ext cx="1" cy="4483356"/>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82" name="300 BC"/>
          <p:cNvSpPr txBox="1"/>
          <p:nvPr/>
        </p:nvSpPr>
        <p:spPr>
          <a:xfrm>
            <a:off x="360564" y="2202197"/>
            <a:ext cx="1051480"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300 BC</a:t>
            </a:r>
          </a:p>
        </p:txBody>
      </p:sp>
      <p:pic>
        <p:nvPicPr>
          <p:cNvPr id="183" name="Image" descr="Image"/>
          <p:cNvPicPr>
            <a:picLocks noChangeAspect="1"/>
          </p:cNvPicPr>
          <p:nvPr/>
        </p:nvPicPr>
        <p:blipFill>
          <a:blip r:embed="rId3">
            <a:extLst/>
          </a:blip>
          <a:stretch>
            <a:fillRect/>
          </a:stretch>
        </p:blipFill>
        <p:spPr>
          <a:xfrm>
            <a:off x="2258337" y="1621958"/>
            <a:ext cx="739321" cy="1094196"/>
          </a:xfrm>
          <a:prstGeom prst="rect">
            <a:avLst/>
          </a:prstGeom>
          <a:ln w="12700">
            <a:miter lim="400000"/>
          </a:ln>
        </p:spPr>
      </p:pic>
      <p:pic>
        <p:nvPicPr>
          <p:cNvPr id="184" name="Image" descr="Image"/>
          <p:cNvPicPr>
            <a:picLocks noChangeAspect="1"/>
          </p:cNvPicPr>
          <p:nvPr/>
        </p:nvPicPr>
        <p:blipFill>
          <a:blip r:embed="rId4">
            <a:extLst/>
          </a:blip>
          <a:stretch>
            <a:fillRect/>
          </a:stretch>
        </p:blipFill>
        <p:spPr>
          <a:xfrm>
            <a:off x="3334000" y="1621958"/>
            <a:ext cx="835236" cy="1094196"/>
          </a:xfrm>
          <a:prstGeom prst="rect">
            <a:avLst/>
          </a:prstGeom>
          <a:ln w="12700">
            <a:miter lim="400000"/>
          </a:ln>
        </p:spPr>
      </p:pic>
      <p:sp>
        <p:nvSpPr>
          <p:cNvPr id="185" name="Callimachus: the first library catalog"/>
          <p:cNvSpPr txBox="1"/>
          <p:nvPr/>
        </p:nvSpPr>
        <p:spPr>
          <a:xfrm>
            <a:off x="2034233" y="2879334"/>
            <a:ext cx="3511837" cy="33837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Callimachus: the first library catalog</a:t>
            </a:r>
          </a:p>
        </p:txBody>
      </p:sp>
      <p:sp>
        <p:nvSpPr>
          <p:cNvPr id="186" name="Punch cards, searching at 600 cards/min"/>
          <p:cNvSpPr txBox="1"/>
          <p:nvPr/>
        </p:nvSpPr>
        <p:spPr>
          <a:xfrm>
            <a:off x="2115135" y="5490039"/>
            <a:ext cx="4016378" cy="33837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Punch cards, searching at 600 cards/min</a:t>
            </a:r>
          </a:p>
        </p:txBody>
      </p:sp>
      <p:pic>
        <p:nvPicPr>
          <p:cNvPr id="187" name="Image" descr="Image"/>
          <p:cNvPicPr>
            <a:picLocks noChangeAspect="1"/>
          </p:cNvPicPr>
          <p:nvPr/>
        </p:nvPicPr>
        <p:blipFill>
          <a:blip r:embed="rId5">
            <a:extLst/>
          </a:blip>
          <a:stretch>
            <a:fillRect/>
          </a:stretch>
        </p:blipFill>
        <p:spPr>
          <a:xfrm>
            <a:off x="2091898" y="3948039"/>
            <a:ext cx="1854783" cy="1466869"/>
          </a:xfrm>
          <a:prstGeom prst="rect">
            <a:avLst/>
          </a:prstGeom>
          <a:ln w="12700">
            <a:miter lim="400000"/>
          </a:ln>
        </p:spPr>
      </p:pic>
      <p:sp>
        <p:nvSpPr>
          <p:cNvPr id="188" name="1950s"/>
          <p:cNvSpPr txBox="1"/>
          <p:nvPr/>
        </p:nvSpPr>
        <p:spPr>
          <a:xfrm>
            <a:off x="425286" y="4475224"/>
            <a:ext cx="881084"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1950s</a:t>
            </a:r>
          </a:p>
        </p:txBody>
      </p:sp>
      <p:sp>
        <p:nvSpPr>
          <p:cNvPr id="189" name="Line"/>
          <p:cNvSpPr/>
          <p:nvPr/>
        </p:nvSpPr>
        <p:spPr>
          <a:xfrm flipH="1">
            <a:off x="7424316" y="1686814"/>
            <a:ext cx="1" cy="4483356"/>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90" name="1958"/>
          <p:cNvSpPr txBox="1"/>
          <p:nvPr/>
        </p:nvSpPr>
        <p:spPr>
          <a:xfrm>
            <a:off x="6484514" y="1962807"/>
            <a:ext cx="725695"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1958</a:t>
            </a:r>
          </a:p>
        </p:txBody>
      </p:sp>
      <p:sp>
        <p:nvSpPr>
          <p:cNvPr id="191" name="Cranfield evaluation methodology; word-based indexing"/>
          <p:cNvSpPr txBox="1"/>
          <p:nvPr/>
        </p:nvSpPr>
        <p:spPr>
          <a:xfrm>
            <a:off x="7638426" y="1872868"/>
            <a:ext cx="3798462" cy="592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Cranfield evaluation methodology; word-based indexing</a:t>
            </a:r>
          </a:p>
        </p:txBody>
      </p:sp>
      <p:sp>
        <p:nvSpPr>
          <p:cNvPr id="192" name="building IR systems on computers; relevance feedback"/>
          <p:cNvSpPr txBox="1"/>
          <p:nvPr/>
        </p:nvSpPr>
        <p:spPr>
          <a:xfrm>
            <a:off x="7638426" y="2752334"/>
            <a:ext cx="3798462" cy="592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building IR systems on computers; relevance feedback</a:t>
            </a:r>
          </a:p>
        </p:txBody>
      </p:sp>
      <p:sp>
        <p:nvSpPr>
          <p:cNvPr id="193" name="1960s"/>
          <p:cNvSpPr txBox="1"/>
          <p:nvPr/>
        </p:nvSpPr>
        <p:spPr>
          <a:xfrm>
            <a:off x="6433714" y="2741928"/>
            <a:ext cx="881084"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1960s</a:t>
            </a:r>
          </a:p>
        </p:txBody>
      </p:sp>
      <p:sp>
        <p:nvSpPr>
          <p:cNvPr id="194" name="1970s"/>
          <p:cNvSpPr txBox="1"/>
          <p:nvPr/>
        </p:nvSpPr>
        <p:spPr>
          <a:xfrm>
            <a:off x="6406820" y="3621520"/>
            <a:ext cx="881083"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1970s</a:t>
            </a:r>
          </a:p>
        </p:txBody>
      </p:sp>
      <p:sp>
        <p:nvSpPr>
          <p:cNvPr id="195" name="TREC; learning to rank; latent semantic indexing"/>
          <p:cNvSpPr txBox="1"/>
          <p:nvPr/>
        </p:nvSpPr>
        <p:spPr>
          <a:xfrm>
            <a:off x="7638426" y="4310829"/>
            <a:ext cx="3798462" cy="59237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TREC; learning to rank; latent semantic indexing</a:t>
            </a:r>
          </a:p>
        </p:txBody>
      </p:sp>
      <p:sp>
        <p:nvSpPr>
          <p:cNvPr id="196" name="1980s"/>
          <p:cNvSpPr txBox="1"/>
          <p:nvPr/>
        </p:nvSpPr>
        <p:spPr>
          <a:xfrm>
            <a:off x="6438944" y="4269777"/>
            <a:ext cx="1153431"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1980s</a:t>
            </a:r>
          </a:p>
        </p:txBody>
      </p:sp>
      <p:sp>
        <p:nvSpPr>
          <p:cNvPr id="197" name="TF-IDF; probability ranking principle"/>
          <p:cNvSpPr txBox="1"/>
          <p:nvPr/>
        </p:nvSpPr>
        <p:spPr>
          <a:xfrm>
            <a:off x="7638426" y="3658581"/>
            <a:ext cx="3798462" cy="338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TF-IDF; probability ranking principle</a:t>
            </a:r>
          </a:p>
        </p:txBody>
      </p:sp>
      <p:sp>
        <p:nvSpPr>
          <p:cNvPr id="198" name="1990 - now"/>
          <p:cNvSpPr txBox="1"/>
          <p:nvPr/>
        </p:nvSpPr>
        <p:spPr>
          <a:xfrm>
            <a:off x="6438944" y="5105244"/>
            <a:ext cx="1153431" cy="742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1990 - now</a:t>
            </a:r>
          </a:p>
        </p:txBody>
      </p:sp>
      <p:sp>
        <p:nvSpPr>
          <p:cNvPr id="199" name="web search; supporting natural language queries;"/>
          <p:cNvSpPr txBox="1"/>
          <p:nvPr/>
        </p:nvSpPr>
        <p:spPr>
          <a:xfrm>
            <a:off x="7638426" y="5180406"/>
            <a:ext cx="3798462" cy="592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web search; supporting natural language queries; </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The Boolean retrieval system"/>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Boolean retrieval system</a:t>
            </a:r>
          </a:p>
        </p:txBody>
      </p:sp>
      <p:sp>
        <p:nvSpPr>
          <p:cNvPr id="20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05" name="Image" descr="Image"/>
          <p:cNvPicPr>
            <a:picLocks noChangeAspect="1"/>
          </p:cNvPicPr>
          <p:nvPr/>
        </p:nvPicPr>
        <p:blipFill>
          <a:blip r:embed="rId3">
            <a:extLst/>
          </a:blip>
          <a:stretch>
            <a:fillRect/>
          </a:stretch>
        </p:blipFill>
        <p:spPr>
          <a:xfrm>
            <a:off x="539750" y="1917700"/>
            <a:ext cx="11112500" cy="447040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63" name="Image" descr="Image"/>
          <p:cNvPicPr>
            <a:picLocks noChangeAspect="1"/>
          </p:cNvPicPr>
          <p:nvPr/>
        </p:nvPicPr>
        <p:blipFill>
          <a:blip r:embed="rId3">
            <a:extLst/>
          </a:blip>
          <a:stretch>
            <a:fillRect/>
          </a:stretch>
        </p:blipFill>
        <p:spPr>
          <a:xfrm>
            <a:off x="2822943" y="1144724"/>
            <a:ext cx="2418395" cy="2418395"/>
          </a:xfrm>
          <a:prstGeom prst="rect">
            <a:avLst/>
          </a:prstGeom>
          <a:ln w="12700">
            <a:miter lim="400000"/>
          </a:ln>
        </p:spPr>
      </p:pic>
      <p:pic>
        <p:nvPicPr>
          <p:cNvPr id="64" name="Image" descr="Image"/>
          <p:cNvPicPr>
            <a:picLocks noChangeAspect="1"/>
          </p:cNvPicPr>
          <p:nvPr/>
        </p:nvPicPr>
        <p:blipFill>
          <a:blip r:embed="rId4">
            <a:extLst/>
          </a:blip>
          <a:stretch>
            <a:fillRect/>
          </a:stretch>
        </p:blipFill>
        <p:spPr>
          <a:xfrm>
            <a:off x="6850133" y="977174"/>
            <a:ext cx="2066339" cy="2753495"/>
          </a:xfrm>
          <a:prstGeom prst="rect">
            <a:avLst/>
          </a:prstGeom>
          <a:ln w="12700">
            <a:miter lim="400000"/>
          </a:ln>
        </p:spPr>
      </p:pic>
      <p:sp>
        <p:nvSpPr>
          <p:cNvPr id="65" name="Rectangle"/>
          <p:cNvSpPr/>
          <p:nvPr/>
        </p:nvSpPr>
        <p:spPr>
          <a:xfrm>
            <a:off x="5052645" y="1104174"/>
            <a:ext cx="1270001" cy="2846339"/>
          </a:xfrm>
          <a:prstGeom prst="rect">
            <a:avLst/>
          </a:prstGeom>
          <a:solidFill>
            <a:srgbClr val="FFFFFF"/>
          </a:solidFill>
          <a:ln w="12700">
            <a:miter lim="400000"/>
          </a:ln>
        </p:spPr>
        <p:txBody>
          <a:bodyPr lIns="45718" tIns="45718" rIns="45718" bIns="45718" anchor="ctr"/>
          <a:lstStyle/>
          <a:p>
            <a:pPr/>
          </a:p>
        </p:txBody>
      </p:sp>
      <p:sp>
        <p:nvSpPr>
          <p:cNvPr id="66" name="Rectangle"/>
          <p:cNvSpPr/>
          <p:nvPr/>
        </p:nvSpPr>
        <p:spPr>
          <a:xfrm>
            <a:off x="1699845" y="930752"/>
            <a:ext cx="1270001" cy="2846339"/>
          </a:xfrm>
          <a:prstGeom prst="rect">
            <a:avLst/>
          </a:prstGeom>
          <a:solidFill>
            <a:srgbClr val="FFFFFF"/>
          </a:solidFill>
          <a:ln w="12700">
            <a:miter lim="400000"/>
          </a:ln>
        </p:spPr>
        <p:txBody>
          <a:bodyPr lIns="45718" tIns="45718" rIns="45718" bIns="45718" anchor="ctr"/>
          <a:lstStyle/>
          <a:p>
            <a:pPr/>
          </a:p>
        </p:txBody>
      </p:sp>
      <p:sp>
        <p:nvSpPr>
          <p:cNvPr id="67" name="Rectangle"/>
          <p:cNvSpPr/>
          <p:nvPr/>
        </p:nvSpPr>
        <p:spPr>
          <a:xfrm>
            <a:off x="6113562" y="3508852"/>
            <a:ext cx="3539481" cy="2418396"/>
          </a:xfrm>
          <a:prstGeom prst="rect">
            <a:avLst/>
          </a:prstGeom>
          <a:solidFill>
            <a:srgbClr val="FFFFFF"/>
          </a:solidFill>
          <a:ln w="12700">
            <a:miter lim="400000"/>
          </a:ln>
        </p:spPr>
        <p:txBody>
          <a:bodyPr lIns="45718" tIns="45718" rIns="45718" bIns="45718" anchor="ctr"/>
          <a:lstStyle/>
          <a:p>
            <a:pPr/>
          </a:p>
        </p:txBody>
      </p:sp>
      <p:sp>
        <p:nvSpPr>
          <p:cNvPr id="68" name="TextBox 6"/>
          <p:cNvSpPr txBox="1"/>
          <p:nvPr/>
        </p:nvSpPr>
        <p:spPr>
          <a:xfrm>
            <a:off x="2499348" y="3899723"/>
            <a:ext cx="4095884"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200">
                <a:solidFill>
                  <a:srgbClr val="000000"/>
                </a:solidFill>
                <a:latin typeface="Arial"/>
                <a:ea typeface="Arial"/>
                <a:cs typeface="Arial"/>
                <a:sym typeface="Arial"/>
              </a:defRPr>
            </a:lvl1pPr>
          </a:lstStyle>
          <a:p>
            <a:pPr/>
            <a:r>
              <a:t>Instructor: Susan Liu</a:t>
            </a:r>
          </a:p>
        </p:txBody>
      </p:sp>
      <p:sp>
        <p:nvSpPr>
          <p:cNvPr id="69" name="TextBox 6"/>
          <p:cNvSpPr txBox="1"/>
          <p:nvPr/>
        </p:nvSpPr>
        <p:spPr>
          <a:xfrm>
            <a:off x="6501058" y="3899723"/>
            <a:ext cx="4262167"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200">
                <a:solidFill>
                  <a:srgbClr val="000000"/>
                </a:solidFill>
                <a:latin typeface="Arial"/>
                <a:ea typeface="Arial"/>
                <a:cs typeface="Arial"/>
                <a:sym typeface="Arial"/>
              </a:defRPr>
            </a:lvl1pPr>
          </a:lstStyle>
          <a:p>
            <a:pPr/>
            <a:r>
              <a:t>TA: Guanqun Yang</a:t>
            </a:r>
          </a:p>
        </p:txBody>
      </p:sp>
      <p:sp>
        <p:nvSpPr>
          <p:cNvPr id="70" name="TextBox 6"/>
          <p:cNvSpPr txBox="1"/>
          <p:nvPr/>
        </p:nvSpPr>
        <p:spPr>
          <a:xfrm>
            <a:off x="2525958" y="4648825"/>
            <a:ext cx="7648084" cy="742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200">
                <a:solidFill>
                  <a:srgbClr val="000000"/>
                </a:solidFill>
                <a:latin typeface="Arial"/>
                <a:ea typeface="Arial"/>
                <a:cs typeface="Arial"/>
                <a:sym typeface="Arial"/>
              </a:defRPr>
            </a:pPr>
            <a:r>
              <a:rPr u="sng">
                <a:solidFill>
                  <a:srgbClr val="0000FF"/>
                </a:solidFill>
                <a:uFill>
                  <a:solidFill>
                    <a:srgbClr val="0000FF"/>
                  </a:solidFill>
                </a:uFill>
                <a:hlinkClick r:id="rId5" invalidUrl="" action="" tgtFrame="" tooltip="" history="1" highlightClick="0" endSnd="0"/>
              </a:rPr>
              <a:t>xliu127@stevens.edu</a:t>
            </a:r>
            <a:r>
              <a:t>               </a:t>
            </a:r>
            <a:r>
              <a:rPr u="sng">
                <a:solidFill>
                  <a:srgbClr val="0000FF"/>
                </a:solidFill>
                <a:uFill>
                  <a:solidFill>
                    <a:srgbClr val="0000FF"/>
                  </a:solidFill>
                </a:uFill>
                <a:hlinkClick r:id="rId6" invalidUrl="" action="" tgtFrame="" tooltip="" history="1" highlightClick="0" endSnd="0"/>
              </a:rPr>
              <a:t>gyang16@stevens.edu</a:t>
            </a:r>
            <a:r>
              <a:t> </a:t>
            </a:r>
          </a:p>
        </p:txBody>
      </p:sp>
      <p:sp>
        <p:nvSpPr>
          <p:cNvPr id="71" name="TextBox 6"/>
          <p:cNvSpPr txBox="1"/>
          <p:nvPr/>
        </p:nvSpPr>
        <p:spPr>
          <a:xfrm>
            <a:off x="1738558" y="5512425"/>
            <a:ext cx="7648084"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200">
                <a:solidFill>
                  <a:srgbClr val="000000"/>
                </a:solidFill>
                <a:latin typeface="Arial"/>
                <a:ea typeface="Arial"/>
                <a:cs typeface="Arial"/>
                <a:sym typeface="Arial"/>
              </a:defRPr>
            </a:lvl1pPr>
          </a:lstStyle>
          <a:p>
            <a:pPr/>
            <a:r>
              <a:t>OH:    Tuesday 3-5                               Friday 3-5</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The Boolean retrieval system"/>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Boolean retrieval system</a:t>
            </a:r>
          </a:p>
        </p:txBody>
      </p:sp>
      <p:sp>
        <p:nvSpPr>
          <p:cNvPr id="210"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11" name="e.g., SELECT * FROM table_computer WHERE price &lt; $500 AND brand = “Dell”…"/>
          <p:cNvSpPr txBox="1"/>
          <p:nvPr>
            <p:ph type="body" idx="4294967295"/>
          </p:nvPr>
        </p:nvSpPr>
        <p:spPr>
          <a:xfrm>
            <a:off x="681954" y="1742860"/>
            <a:ext cx="11184039" cy="4861101"/>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rPr i="1"/>
              <a:t>e.g., </a:t>
            </a:r>
            <a:r>
              <a:rPr i="1">
                <a:solidFill>
                  <a:srgbClr val="0433FF"/>
                </a:solidFill>
              </a:rPr>
              <a:t>SELECT</a:t>
            </a:r>
            <a:r>
              <a:rPr i="1"/>
              <a:t> * </a:t>
            </a:r>
            <a:r>
              <a:rPr i="1">
                <a:solidFill>
                  <a:srgbClr val="0433FF"/>
                </a:solidFill>
              </a:rPr>
              <a:t>FROM</a:t>
            </a:r>
            <a:r>
              <a:rPr i="1"/>
              <a:t> table_computer </a:t>
            </a:r>
            <a:r>
              <a:rPr i="1">
                <a:solidFill>
                  <a:srgbClr val="0433FF"/>
                </a:solidFill>
              </a:rPr>
              <a:t>WHERE</a:t>
            </a:r>
            <a:r>
              <a:rPr i="1"/>
              <a:t> price &lt; $500 </a:t>
            </a:r>
            <a:r>
              <a:rPr i="1">
                <a:solidFill>
                  <a:srgbClr val="0433FF"/>
                </a:solidFill>
              </a:rPr>
              <a:t>AND</a:t>
            </a:r>
            <a:r>
              <a:rPr i="1"/>
              <a:t> brand = “Dell”</a:t>
            </a:r>
            <a:endParaRPr i="1"/>
          </a:p>
          <a:p>
            <a:pPr>
              <a:spcBef>
                <a:spcPts val="500"/>
              </a:spcBef>
              <a:defRPr sz="2400">
                <a:solidFill>
                  <a:srgbClr val="000000"/>
                </a:solidFill>
                <a:latin typeface="Arial"/>
                <a:ea typeface="Arial"/>
                <a:cs typeface="Arial"/>
                <a:sym typeface="Arial"/>
              </a:defRPr>
            </a:pPr>
            <a:r>
              <a:t>Primary commercial retrieval system for 3 decades</a:t>
            </a:r>
          </a:p>
          <a:p>
            <a:pPr>
              <a:spcBef>
                <a:spcPts val="500"/>
              </a:spcBef>
              <a:defRPr sz="2400">
                <a:solidFill>
                  <a:srgbClr val="000000"/>
                </a:solidFill>
                <a:latin typeface="Arial"/>
                <a:ea typeface="Arial"/>
                <a:cs typeface="Arial"/>
                <a:sym typeface="Arial"/>
              </a:defRPr>
            </a:pPr>
            <a:r>
              <a:t>Many systems today still use the boolean retrieval system, i.e., eCommerce search, etc.</a:t>
            </a:r>
          </a:p>
          <a:p>
            <a:pPr lvl="2" marL="1257300" indent="-342900">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rPr b="1">
                <a:solidFill>
                  <a:srgbClr val="009051"/>
                </a:solidFill>
              </a:rPr>
              <a:t>Advantage</a:t>
            </a:r>
            <a:r>
              <a:t>: Returns exactly what you want</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rPr b="1">
                <a:solidFill>
                  <a:srgbClr val="FF2600"/>
                </a:solidFill>
              </a:rPr>
              <a:t>Disadvantage</a:t>
            </a:r>
            <a:r>
              <a:t>: </a:t>
            </a:r>
          </a:p>
          <a:p>
            <a:pPr lvl="1" marL="800100" indent="-342900">
              <a:spcBef>
                <a:spcPts val="500"/>
              </a:spcBef>
              <a:buChar char="•"/>
              <a:defRPr sz="2400">
                <a:solidFill>
                  <a:srgbClr val="000000"/>
                </a:solidFill>
                <a:latin typeface="Arial"/>
                <a:ea typeface="Arial"/>
                <a:cs typeface="Arial"/>
                <a:sym typeface="Arial"/>
              </a:defRPr>
            </a:pPr>
            <a:r>
              <a:t>can only specify queries based on the pre-defined categories</a:t>
            </a:r>
          </a:p>
          <a:p>
            <a:pPr lvl="1" marL="800100" indent="-342900">
              <a:spcBef>
                <a:spcPts val="500"/>
              </a:spcBef>
              <a:buChar char="•"/>
              <a:defRPr sz="2400">
                <a:solidFill>
                  <a:srgbClr val="000000"/>
                </a:solidFill>
                <a:latin typeface="Arial"/>
                <a:ea typeface="Arial"/>
                <a:cs typeface="Arial"/>
                <a:sym typeface="Arial"/>
              </a:defRPr>
            </a:pPr>
            <a:r>
              <a:t>two few / two many queries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The Cranfield experiment (1958)"/>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Cranfield experiment (1958)</a:t>
            </a:r>
          </a:p>
        </p:txBody>
      </p:sp>
      <p:sp>
        <p:nvSpPr>
          <p:cNvPr id="21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17" name="Imagine you need to help users search for literatures in a digital library, how would you design such a system?"/>
          <p:cNvSpPr txBox="1"/>
          <p:nvPr>
            <p:ph type="body" idx="4294967295"/>
          </p:nvPr>
        </p:nvSpPr>
        <p:spPr>
          <a:xfrm>
            <a:off x="681954" y="17428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Imagine you need to help users search for literatures in a digital library, how would you design such a system?</a:t>
            </a:r>
          </a:p>
        </p:txBody>
      </p:sp>
      <p:sp>
        <p:nvSpPr>
          <p:cNvPr id="218" name="Line"/>
          <p:cNvSpPr/>
          <p:nvPr/>
        </p:nvSpPr>
        <p:spPr>
          <a:xfrm flipH="1">
            <a:off x="1739711" y="3851311"/>
            <a:ext cx="1459446" cy="953812"/>
          </a:xfrm>
          <a:prstGeom prst="line">
            <a:avLst/>
          </a:prstGeom>
          <a:ln w="25400">
            <a:solidFill>
              <a:srgbClr val="000000"/>
            </a:solidFill>
            <a:tailEnd type="triangle"/>
          </a:ln>
        </p:spPr>
        <p:txBody>
          <a:bodyPr lIns="45718" tIns="45718" rIns="45718" bIns="45718"/>
          <a:lstStyle/>
          <a:p>
            <a:pPr/>
          </a:p>
        </p:txBody>
      </p:sp>
      <p:sp>
        <p:nvSpPr>
          <p:cNvPr id="219" name="computer science"/>
          <p:cNvSpPr txBox="1"/>
          <p:nvPr/>
        </p:nvSpPr>
        <p:spPr>
          <a:xfrm>
            <a:off x="2417964" y="3256298"/>
            <a:ext cx="2293773"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computer science</a:t>
            </a:r>
          </a:p>
        </p:txBody>
      </p:sp>
      <p:sp>
        <p:nvSpPr>
          <p:cNvPr id="220" name="artificial intelligence"/>
          <p:cNvSpPr txBox="1"/>
          <p:nvPr/>
        </p:nvSpPr>
        <p:spPr>
          <a:xfrm>
            <a:off x="424064" y="5110498"/>
            <a:ext cx="2526788"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artificial intelligence</a:t>
            </a:r>
          </a:p>
        </p:txBody>
      </p:sp>
      <p:sp>
        <p:nvSpPr>
          <p:cNvPr id="221" name="Line"/>
          <p:cNvSpPr/>
          <p:nvPr/>
        </p:nvSpPr>
        <p:spPr>
          <a:xfrm>
            <a:off x="3935757" y="3854168"/>
            <a:ext cx="1359458" cy="947597"/>
          </a:xfrm>
          <a:prstGeom prst="line">
            <a:avLst/>
          </a:prstGeom>
          <a:ln w="25400">
            <a:solidFill>
              <a:srgbClr val="000000"/>
            </a:solidFill>
            <a:tailEnd type="triangle"/>
          </a:ln>
        </p:spPr>
        <p:txBody>
          <a:bodyPr lIns="45718" tIns="45718" rIns="45718" bIns="45718"/>
          <a:lstStyle/>
          <a:p>
            <a:pPr/>
          </a:p>
        </p:txBody>
      </p:sp>
      <p:sp>
        <p:nvSpPr>
          <p:cNvPr id="222" name="bioinformatics"/>
          <p:cNvSpPr txBox="1"/>
          <p:nvPr/>
        </p:nvSpPr>
        <p:spPr>
          <a:xfrm>
            <a:off x="4500764" y="5110498"/>
            <a:ext cx="1827742"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bioinformatics</a:t>
            </a:r>
          </a:p>
        </p:txBody>
      </p:sp>
      <p:sp>
        <p:nvSpPr>
          <p:cNvPr id="223" name="query = “subject = AI &amp; subject = bioinformatics”"/>
          <p:cNvSpPr txBox="1"/>
          <p:nvPr/>
        </p:nvSpPr>
        <p:spPr>
          <a:xfrm>
            <a:off x="7476476" y="3221701"/>
            <a:ext cx="4279015" cy="66733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500"/>
              </a:spcBef>
              <a:defRPr i="1" sz="2000">
                <a:solidFill>
                  <a:srgbClr val="000000"/>
                </a:solidFill>
                <a:latin typeface="Arial"/>
                <a:ea typeface="Arial"/>
                <a:cs typeface="Arial"/>
                <a:sym typeface="Arial"/>
              </a:defRPr>
            </a:pPr>
            <a:r>
              <a:rPr b="1"/>
              <a:t>query = </a:t>
            </a:r>
            <a:r>
              <a:t>“subject = AI &amp; subject = bioinformatics”</a:t>
            </a:r>
          </a:p>
        </p:txBody>
      </p:sp>
      <p:sp>
        <p:nvSpPr>
          <p:cNvPr id="224" name="system 1: the Boolean retrieval system"/>
          <p:cNvSpPr txBox="1"/>
          <p:nvPr/>
        </p:nvSpPr>
        <p:spPr>
          <a:xfrm>
            <a:off x="2100464" y="5828370"/>
            <a:ext cx="5275358"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system 1: the Boolean retrieval system</a:t>
            </a:r>
          </a:p>
        </p:txBody>
      </p:sp>
      <p:pic>
        <p:nvPicPr>
          <p:cNvPr id="225" name="Image" descr="Image"/>
          <p:cNvPicPr>
            <a:picLocks noChangeAspect="1"/>
          </p:cNvPicPr>
          <p:nvPr/>
        </p:nvPicPr>
        <p:blipFill>
          <a:blip r:embed="rId3">
            <a:extLst/>
          </a:blip>
          <a:stretch>
            <a:fillRect/>
          </a:stretch>
        </p:blipFill>
        <p:spPr>
          <a:xfrm>
            <a:off x="7878418" y="4184650"/>
            <a:ext cx="555904" cy="555904"/>
          </a:xfrm>
          <a:prstGeom prst="rect">
            <a:avLst/>
          </a:prstGeom>
          <a:ln w="12700">
            <a:miter lim="400000"/>
          </a:ln>
        </p:spPr>
      </p:pic>
      <p:pic>
        <p:nvPicPr>
          <p:cNvPr id="226" name="Image" descr="Image"/>
          <p:cNvPicPr>
            <a:picLocks noChangeAspect="1"/>
          </p:cNvPicPr>
          <p:nvPr/>
        </p:nvPicPr>
        <p:blipFill>
          <a:blip r:embed="rId3">
            <a:extLst/>
          </a:blip>
          <a:stretch>
            <a:fillRect/>
          </a:stretch>
        </p:blipFill>
        <p:spPr>
          <a:xfrm>
            <a:off x="8665818" y="4184650"/>
            <a:ext cx="555904" cy="555904"/>
          </a:xfrm>
          <a:prstGeom prst="rect">
            <a:avLst/>
          </a:prstGeom>
          <a:ln w="12700">
            <a:miter lim="400000"/>
          </a:ln>
        </p:spPr>
      </p:pic>
      <p:pic>
        <p:nvPicPr>
          <p:cNvPr id="227" name="Image" descr="Image"/>
          <p:cNvPicPr>
            <a:picLocks noChangeAspect="1"/>
          </p:cNvPicPr>
          <p:nvPr/>
        </p:nvPicPr>
        <p:blipFill>
          <a:blip r:embed="rId3">
            <a:extLst/>
          </a:blip>
          <a:stretch>
            <a:fillRect/>
          </a:stretch>
        </p:blipFill>
        <p:spPr>
          <a:xfrm>
            <a:off x="9580218" y="4184650"/>
            <a:ext cx="555904" cy="555904"/>
          </a:xfrm>
          <a:prstGeom prst="rect">
            <a:avLst/>
          </a:prstGeom>
          <a:ln w="12700">
            <a:miter lim="400000"/>
          </a:ln>
        </p:spPr>
      </p:pic>
      <p:pic>
        <p:nvPicPr>
          <p:cNvPr id="228" name="Image" descr="Image"/>
          <p:cNvPicPr>
            <a:picLocks noChangeAspect="1"/>
          </p:cNvPicPr>
          <p:nvPr/>
        </p:nvPicPr>
        <p:blipFill>
          <a:blip r:embed="rId3">
            <a:extLst/>
          </a:blip>
          <a:stretch>
            <a:fillRect/>
          </a:stretch>
        </p:blipFill>
        <p:spPr>
          <a:xfrm>
            <a:off x="10494618" y="4184650"/>
            <a:ext cx="555904" cy="555904"/>
          </a:xfrm>
          <a:prstGeom prst="rect">
            <a:avLst/>
          </a:prstGeom>
          <a:ln w="12700">
            <a:miter lim="400000"/>
          </a:ln>
        </p:spPr>
      </p:pic>
      <p:pic>
        <p:nvPicPr>
          <p:cNvPr id="229" name="Image" descr="Image"/>
          <p:cNvPicPr>
            <a:picLocks noChangeAspect="1"/>
          </p:cNvPicPr>
          <p:nvPr/>
        </p:nvPicPr>
        <p:blipFill>
          <a:blip r:embed="rId3">
            <a:extLst/>
          </a:blip>
          <a:stretch>
            <a:fillRect/>
          </a:stretch>
        </p:blipFill>
        <p:spPr>
          <a:xfrm>
            <a:off x="7878418" y="5178495"/>
            <a:ext cx="555904" cy="555904"/>
          </a:xfrm>
          <a:prstGeom prst="rect">
            <a:avLst/>
          </a:prstGeom>
          <a:ln w="12700">
            <a:miter lim="400000"/>
          </a:ln>
        </p:spPr>
      </p:pic>
      <p:pic>
        <p:nvPicPr>
          <p:cNvPr id="230" name="Image" descr="Image"/>
          <p:cNvPicPr>
            <a:picLocks noChangeAspect="1"/>
          </p:cNvPicPr>
          <p:nvPr/>
        </p:nvPicPr>
        <p:blipFill>
          <a:blip r:embed="rId3">
            <a:extLst/>
          </a:blip>
          <a:stretch>
            <a:fillRect/>
          </a:stretch>
        </p:blipFill>
        <p:spPr>
          <a:xfrm>
            <a:off x="8665818" y="5178495"/>
            <a:ext cx="555904" cy="555904"/>
          </a:xfrm>
          <a:prstGeom prst="rect">
            <a:avLst/>
          </a:prstGeom>
          <a:ln w="12700">
            <a:miter lim="400000"/>
          </a:ln>
        </p:spPr>
      </p:pic>
      <p:pic>
        <p:nvPicPr>
          <p:cNvPr id="231" name="Image" descr="Image"/>
          <p:cNvPicPr>
            <a:picLocks noChangeAspect="1"/>
          </p:cNvPicPr>
          <p:nvPr/>
        </p:nvPicPr>
        <p:blipFill>
          <a:blip r:embed="rId3">
            <a:extLst/>
          </a:blip>
          <a:stretch>
            <a:fillRect/>
          </a:stretch>
        </p:blipFill>
        <p:spPr>
          <a:xfrm>
            <a:off x="9580218" y="5178495"/>
            <a:ext cx="555904" cy="555904"/>
          </a:xfrm>
          <a:prstGeom prst="rect">
            <a:avLst/>
          </a:prstGeom>
          <a:ln w="12700">
            <a:miter lim="400000"/>
          </a:ln>
        </p:spPr>
      </p:pic>
      <p:pic>
        <p:nvPicPr>
          <p:cNvPr id="232" name="Image" descr="Image"/>
          <p:cNvPicPr>
            <a:picLocks noChangeAspect="1"/>
          </p:cNvPicPr>
          <p:nvPr/>
        </p:nvPicPr>
        <p:blipFill>
          <a:blip r:embed="rId3">
            <a:extLst/>
          </a:blip>
          <a:stretch>
            <a:fillRect/>
          </a:stretch>
        </p:blipFill>
        <p:spPr>
          <a:xfrm>
            <a:off x="10494618" y="5178495"/>
            <a:ext cx="555904" cy="555904"/>
          </a:xfrm>
          <a:prstGeom prst="rect">
            <a:avLst/>
          </a:prstGeom>
          <a:ln w="12700">
            <a:miter lim="400000"/>
          </a:ln>
        </p:spPr>
      </p:pic>
      <p:sp>
        <p:nvSpPr>
          <p:cNvPr id="233" name="On the history of IR: https://journals.sagepub.com/doi/abs/10.1177/0165551507086989?journalCode=jisb"/>
          <p:cNvSpPr txBox="1"/>
          <p:nvPr/>
        </p:nvSpPr>
        <p:spPr>
          <a:xfrm>
            <a:off x="493266" y="6404329"/>
            <a:ext cx="6171861" cy="231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
                <a:solidFill>
                  <a:schemeClr val="accent4"/>
                </a:solidFill>
              </a:defRPr>
            </a:lvl1pPr>
          </a:lstStyle>
          <a:p>
            <a:pPr/>
            <a:r>
              <a:t>On the history of IR: https://journals.sagepub.com/doi/abs/10.1177/0165551507086989?journalCode=jisb</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1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8" grpId="1"/>
      <p:bldP build="whole" bldLvl="1" animBg="1" rev="0" advAuto="0" spid="221" grpId="2"/>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he Cranfield experiment (1958)"/>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Cranfield experiment (1958)</a:t>
            </a:r>
          </a:p>
        </p:txBody>
      </p:sp>
      <p:sp>
        <p:nvSpPr>
          <p:cNvPr id="23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39" name="Imagine you need to help users search for literatures in a digital library, how would you design such a system?"/>
          <p:cNvSpPr txBox="1"/>
          <p:nvPr>
            <p:ph type="body" idx="4294967295"/>
          </p:nvPr>
        </p:nvSpPr>
        <p:spPr>
          <a:xfrm>
            <a:off x="681954" y="17428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Imagine you need to help users search for literatures in a digital library, how would you design such a system?</a:t>
            </a:r>
          </a:p>
        </p:txBody>
      </p:sp>
      <p:sp>
        <p:nvSpPr>
          <p:cNvPr id="240" name="system 2: indexing documents by lists of words"/>
          <p:cNvSpPr txBox="1"/>
          <p:nvPr/>
        </p:nvSpPr>
        <p:spPr>
          <a:xfrm>
            <a:off x="2900564" y="5828370"/>
            <a:ext cx="6469629"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system 2: indexing documents by lists of words</a:t>
            </a:r>
          </a:p>
        </p:txBody>
      </p:sp>
      <p:sp>
        <p:nvSpPr>
          <p:cNvPr id="241" name="query = “ the artificial intelligence”"/>
          <p:cNvSpPr txBox="1"/>
          <p:nvPr/>
        </p:nvSpPr>
        <p:spPr>
          <a:xfrm>
            <a:off x="3522738" y="5107208"/>
            <a:ext cx="4279015" cy="3752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500"/>
              </a:spcBef>
              <a:defRPr i="1" sz="2000">
                <a:solidFill>
                  <a:srgbClr val="000000"/>
                </a:solidFill>
                <a:latin typeface="Arial"/>
                <a:ea typeface="Arial"/>
                <a:cs typeface="Arial"/>
                <a:sym typeface="Arial"/>
              </a:defRPr>
            </a:pPr>
            <a:r>
              <a:rPr b="1"/>
              <a:t>query = </a:t>
            </a:r>
            <a:r>
              <a:t>“ the artificial intelligence”</a:t>
            </a:r>
          </a:p>
        </p:txBody>
      </p:sp>
      <p:sp>
        <p:nvSpPr>
          <p:cNvPr id="242" name="artificial"/>
          <p:cNvSpPr txBox="1"/>
          <p:nvPr/>
        </p:nvSpPr>
        <p:spPr>
          <a:xfrm>
            <a:off x="8757092" y="3475701"/>
            <a:ext cx="805864" cy="30110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spcBef>
                <a:spcPts val="500"/>
              </a:spcBef>
              <a:defRPr sz="1500">
                <a:solidFill>
                  <a:srgbClr val="000000"/>
                </a:solidFill>
                <a:latin typeface="Arial"/>
                <a:ea typeface="Arial"/>
                <a:cs typeface="Arial"/>
                <a:sym typeface="Arial"/>
              </a:defRPr>
            </a:lvl1pPr>
          </a:lstStyle>
          <a:p>
            <a:pPr/>
            <a:r>
              <a:t>artificial</a:t>
            </a:r>
          </a:p>
        </p:txBody>
      </p:sp>
      <p:sp>
        <p:nvSpPr>
          <p:cNvPr id="243" name="bags of words representation"/>
          <p:cNvSpPr txBox="1"/>
          <p:nvPr/>
        </p:nvSpPr>
        <p:spPr>
          <a:xfrm>
            <a:off x="7837303" y="4980859"/>
            <a:ext cx="3838590"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bags of words representation</a:t>
            </a:r>
          </a:p>
        </p:txBody>
      </p:sp>
      <p:sp>
        <p:nvSpPr>
          <p:cNvPr id="244" name="Document-term matrix"/>
          <p:cNvSpPr txBox="1"/>
          <p:nvPr/>
        </p:nvSpPr>
        <p:spPr>
          <a:xfrm>
            <a:off x="4364020" y="2658987"/>
            <a:ext cx="2867579"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Document-term matrix</a:t>
            </a:r>
          </a:p>
        </p:txBody>
      </p:sp>
      <p:graphicFrame>
        <p:nvGraphicFramePr>
          <p:cNvPr id="245" name="Table"/>
          <p:cNvGraphicFramePr/>
          <p:nvPr/>
        </p:nvGraphicFramePr>
        <p:xfrm>
          <a:off x="922856" y="3303563"/>
          <a:ext cx="10710421" cy="1464061"/>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375833"/>
                <a:gridCol w="1375833"/>
                <a:gridCol w="1514439"/>
                <a:gridCol w="1311006"/>
                <a:gridCol w="1389446"/>
                <a:gridCol w="1243720"/>
                <a:gridCol w="1243720"/>
                <a:gridCol w="1243720"/>
              </a:tblGrid>
              <a:tr h="559306">
                <a:tc>
                  <a:txBody>
                    <a:bodyPr/>
                    <a:lstStyle/>
                    <a:p>
                      <a:pPr algn="ctr">
                        <a:defRPr b="1">
                          <a:latin typeface="Arial"/>
                          <a:ea typeface="Arial"/>
                          <a:cs typeface="Arial"/>
                          <a:sym typeface="Arial"/>
                        </a:defRPr>
                      </a:pP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intelligence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book</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the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cat</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artificial</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dog</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business</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3</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Doc2</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query</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bl>
          </a:graphicData>
        </a:graphic>
      </p:graphicFrame>
      <p:sp>
        <p:nvSpPr>
          <p:cNvPr id="246" name="Line"/>
          <p:cNvSpPr/>
          <p:nvPr/>
        </p:nvSpPr>
        <p:spPr>
          <a:xfrm flipH="1" flipV="1">
            <a:off x="2917635" y="3850652"/>
            <a:ext cx="3715136" cy="1206834"/>
          </a:xfrm>
          <a:prstGeom prst="line">
            <a:avLst/>
          </a:prstGeom>
          <a:ln w="25400">
            <a:solidFill>
              <a:srgbClr val="000000"/>
            </a:solidFill>
            <a:tailEnd type="triangle"/>
          </a:ln>
        </p:spPr>
        <p:txBody>
          <a:bodyPr lIns="45718" tIns="45718" rIns="45718" bIns="45718"/>
          <a:lstStyle/>
          <a:p>
            <a:pPr/>
          </a:p>
        </p:txBody>
      </p:sp>
      <p:sp>
        <p:nvSpPr>
          <p:cNvPr id="247" name="Line"/>
          <p:cNvSpPr/>
          <p:nvPr/>
        </p:nvSpPr>
        <p:spPr>
          <a:xfrm flipV="1">
            <a:off x="5308795" y="3843730"/>
            <a:ext cx="3083434" cy="1157636"/>
          </a:xfrm>
          <a:prstGeom prst="line">
            <a:avLst/>
          </a:prstGeom>
          <a:ln w="25400">
            <a:solidFill>
              <a:srgbClr val="000000"/>
            </a:solidFill>
            <a:tailEnd type="triangle"/>
          </a:ln>
        </p:spPr>
        <p:txBody>
          <a:bodyPr lIns="45718" tIns="45718" rIns="45718" bIns="45718"/>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4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6" grpId="1"/>
      <p:bldP build="whole" bldLvl="1" animBg="1" rev="0" advAuto="0" spid="247" grpId="2"/>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The Cranfield experiment (1958)"/>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Cranfield experiment (1958)</a:t>
            </a:r>
          </a:p>
        </p:txBody>
      </p:sp>
      <p:sp>
        <p:nvSpPr>
          <p:cNvPr id="25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53" name="Image" descr="Image"/>
          <p:cNvPicPr>
            <a:picLocks noChangeAspect="1"/>
          </p:cNvPicPr>
          <p:nvPr/>
        </p:nvPicPr>
        <p:blipFill>
          <a:blip r:embed="rId3">
            <a:extLst/>
          </a:blip>
          <a:stretch>
            <a:fillRect/>
          </a:stretch>
        </p:blipFill>
        <p:spPr>
          <a:xfrm>
            <a:off x="2353918" y="2444750"/>
            <a:ext cx="555904" cy="555904"/>
          </a:xfrm>
          <a:prstGeom prst="rect">
            <a:avLst/>
          </a:prstGeom>
          <a:ln w="12700">
            <a:miter lim="400000"/>
          </a:ln>
        </p:spPr>
      </p:pic>
      <p:pic>
        <p:nvPicPr>
          <p:cNvPr id="254" name="Image" descr="Image"/>
          <p:cNvPicPr>
            <a:picLocks noChangeAspect="1"/>
          </p:cNvPicPr>
          <p:nvPr/>
        </p:nvPicPr>
        <p:blipFill>
          <a:blip r:embed="rId3">
            <a:extLst/>
          </a:blip>
          <a:stretch>
            <a:fillRect/>
          </a:stretch>
        </p:blipFill>
        <p:spPr>
          <a:xfrm>
            <a:off x="3141318" y="2444750"/>
            <a:ext cx="555904" cy="555904"/>
          </a:xfrm>
          <a:prstGeom prst="rect">
            <a:avLst/>
          </a:prstGeom>
          <a:ln w="12700">
            <a:miter lim="400000"/>
          </a:ln>
        </p:spPr>
      </p:pic>
      <p:pic>
        <p:nvPicPr>
          <p:cNvPr id="255" name="Image" descr="Image"/>
          <p:cNvPicPr>
            <a:picLocks noChangeAspect="1"/>
          </p:cNvPicPr>
          <p:nvPr/>
        </p:nvPicPr>
        <p:blipFill>
          <a:blip r:embed="rId3">
            <a:extLst/>
          </a:blip>
          <a:stretch>
            <a:fillRect/>
          </a:stretch>
        </p:blipFill>
        <p:spPr>
          <a:xfrm>
            <a:off x="4055718" y="2444750"/>
            <a:ext cx="555904" cy="555904"/>
          </a:xfrm>
          <a:prstGeom prst="rect">
            <a:avLst/>
          </a:prstGeom>
          <a:ln w="12700">
            <a:miter lim="400000"/>
          </a:ln>
        </p:spPr>
      </p:pic>
      <p:pic>
        <p:nvPicPr>
          <p:cNvPr id="256" name="Image" descr="Image"/>
          <p:cNvPicPr>
            <a:picLocks noChangeAspect="1"/>
          </p:cNvPicPr>
          <p:nvPr/>
        </p:nvPicPr>
        <p:blipFill>
          <a:blip r:embed="rId3">
            <a:extLst/>
          </a:blip>
          <a:stretch>
            <a:fillRect/>
          </a:stretch>
        </p:blipFill>
        <p:spPr>
          <a:xfrm>
            <a:off x="4970118" y="2444750"/>
            <a:ext cx="555904" cy="555904"/>
          </a:xfrm>
          <a:prstGeom prst="rect">
            <a:avLst/>
          </a:prstGeom>
          <a:ln w="12700">
            <a:miter lim="400000"/>
          </a:ln>
        </p:spPr>
      </p:pic>
      <p:pic>
        <p:nvPicPr>
          <p:cNvPr id="257" name="Image" descr="Image"/>
          <p:cNvPicPr>
            <a:picLocks noChangeAspect="1"/>
          </p:cNvPicPr>
          <p:nvPr/>
        </p:nvPicPr>
        <p:blipFill>
          <a:blip r:embed="rId3">
            <a:extLst/>
          </a:blip>
          <a:stretch>
            <a:fillRect/>
          </a:stretch>
        </p:blipFill>
        <p:spPr>
          <a:xfrm>
            <a:off x="5884518" y="2444750"/>
            <a:ext cx="555904" cy="555904"/>
          </a:xfrm>
          <a:prstGeom prst="rect">
            <a:avLst/>
          </a:prstGeom>
          <a:ln w="12700">
            <a:miter lim="400000"/>
          </a:ln>
        </p:spPr>
      </p:pic>
      <p:pic>
        <p:nvPicPr>
          <p:cNvPr id="258" name="Image" descr="Image"/>
          <p:cNvPicPr>
            <a:picLocks noChangeAspect="1"/>
          </p:cNvPicPr>
          <p:nvPr/>
        </p:nvPicPr>
        <p:blipFill>
          <a:blip r:embed="rId3">
            <a:extLst/>
          </a:blip>
          <a:stretch>
            <a:fillRect/>
          </a:stretch>
        </p:blipFill>
        <p:spPr>
          <a:xfrm>
            <a:off x="6671918" y="2444750"/>
            <a:ext cx="555904" cy="555904"/>
          </a:xfrm>
          <a:prstGeom prst="rect">
            <a:avLst/>
          </a:prstGeom>
          <a:ln w="12700">
            <a:miter lim="400000"/>
          </a:ln>
        </p:spPr>
      </p:pic>
      <p:pic>
        <p:nvPicPr>
          <p:cNvPr id="259" name="Image" descr="Image"/>
          <p:cNvPicPr>
            <a:picLocks noChangeAspect="1"/>
          </p:cNvPicPr>
          <p:nvPr/>
        </p:nvPicPr>
        <p:blipFill>
          <a:blip r:embed="rId3">
            <a:extLst/>
          </a:blip>
          <a:stretch>
            <a:fillRect/>
          </a:stretch>
        </p:blipFill>
        <p:spPr>
          <a:xfrm>
            <a:off x="7586318" y="2444750"/>
            <a:ext cx="555904" cy="555904"/>
          </a:xfrm>
          <a:prstGeom prst="rect">
            <a:avLst/>
          </a:prstGeom>
          <a:ln w="12700">
            <a:miter lim="400000"/>
          </a:ln>
        </p:spPr>
      </p:pic>
      <p:pic>
        <p:nvPicPr>
          <p:cNvPr id="260" name="Image" descr="Image"/>
          <p:cNvPicPr>
            <a:picLocks noChangeAspect="1"/>
          </p:cNvPicPr>
          <p:nvPr/>
        </p:nvPicPr>
        <p:blipFill>
          <a:blip r:embed="rId3">
            <a:extLst/>
          </a:blip>
          <a:stretch>
            <a:fillRect/>
          </a:stretch>
        </p:blipFill>
        <p:spPr>
          <a:xfrm>
            <a:off x="8500718" y="2444750"/>
            <a:ext cx="555904" cy="555904"/>
          </a:xfrm>
          <a:prstGeom prst="rect">
            <a:avLst/>
          </a:prstGeom>
          <a:ln w="12700">
            <a:miter lim="400000"/>
          </a:ln>
        </p:spPr>
      </p:pic>
      <p:pic>
        <p:nvPicPr>
          <p:cNvPr id="261" name="Image" descr="Image"/>
          <p:cNvPicPr>
            <a:picLocks noChangeAspect="1"/>
          </p:cNvPicPr>
          <p:nvPr/>
        </p:nvPicPr>
        <p:blipFill>
          <a:blip r:embed="rId4">
            <a:extLst/>
          </a:blip>
          <a:stretch>
            <a:fillRect/>
          </a:stretch>
        </p:blipFill>
        <p:spPr>
          <a:xfrm>
            <a:off x="719481" y="2021231"/>
            <a:ext cx="1402941" cy="1402941"/>
          </a:xfrm>
          <a:prstGeom prst="rect">
            <a:avLst/>
          </a:prstGeom>
          <a:ln w="12700">
            <a:miter lim="400000"/>
          </a:ln>
        </p:spPr>
      </p:pic>
      <p:pic>
        <p:nvPicPr>
          <p:cNvPr id="262" name="Image" descr="Image"/>
          <p:cNvPicPr>
            <a:picLocks noChangeAspect="1"/>
          </p:cNvPicPr>
          <p:nvPr/>
        </p:nvPicPr>
        <p:blipFill>
          <a:blip r:embed="rId4">
            <a:extLst/>
          </a:blip>
          <a:stretch>
            <a:fillRect/>
          </a:stretch>
        </p:blipFill>
        <p:spPr>
          <a:xfrm>
            <a:off x="719481" y="3771900"/>
            <a:ext cx="1402941" cy="1402941"/>
          </a:xfrm>
          <a:prstGeom prst="rect">
            <a:avLst/>
          </a:prstGeom>
          <a:ln w="12700">
            <a:miter lim="400000"/>
          </a:ln>
        </p:spPr>
      </p:pic>
      <p:sp>
        <p:nvSpPr>
          <p:cNvPr id="263" name="system 1"/>
          <p:cNvSpPr txBox="1"/>
          <p:nvPr/>
        </p:nvSpPr>
        <p:spPr>
          <a:xfrm>
            <a:off x="809946" y="3222751"/>
            <a:ext cx="1222012"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system 1</a:t>
            </a:r>
          </a:p>
        </p:txBody>
      </p:sp>
      <p:sp>
        <p:nvSpPr>
          <p:cNvPr id="264" name="system 2"/>
          <p:cNvSpPr txBox="1"/>
          <p:nvPr/>
        </p:nvSpPr>
        <p:spPr>
          <a:xfrm>
            <a:off x="809946" y="5059698"/>
            <a:ext cx="1222012"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system 2</a:t>
            </a:r>
          </a:p>
        </p:txBody>
      </p:sp>
      <p:pic>
        <p:nvPicPr>
          <p:cNvPr id="265" name="Image" descr="Image"/>
          <p:cNvPicPr>
            <a:picLocks noChangeAspect="1"/>
          </p:cNvPicPr>
          <p:nvPr/>
        </p:nvPicPr>
        <p:blipFill>
          <a:blip r:embed="rId3">
            <a:extLst/>
          </a:blip>
          <a:stretch>
            <a:fillRect/>
          </a:stretch>
        </p:blipFill>
        <p:spPr>
          <a:xfrm>
            <a:off x="2425193" y="4195418"/>
            <a:ext cx="555905" cy="555904"/>
          </a:xfrm>
          <a:prstGeom prst="rect">
            <a:avLst/>
          </a:prstGeom>
          <a:ln w="12700">
            <a:miter lim="400000"/>
          </a:ln>
        </p:spPr>
      </p:pic>
      <p:pic>
        <p:nvPicPr>
          <p:cNvPr id="266" name="Image" descr="Image"/>
          <p:cNvPicPr>
            <a:picLocks noChangeAspect="1"/>
          </p:cNvPicPr>
          <p:nvPr/>
        </p:nvPicPr>
        <p:blipFill>
          <a:blip r:embed="rId3">
            <a:extLst/>
          </a:blip>
          <a:stretch>
            <a:fillRect/>
          </a:stretch>
        </p:blipFill>
        <p:spPr>
          <a:xfrm>
            <a:off x="3212593" y="4195418"/>
            <a:ext cx="555905" cy="555904"/>
          </a:xfrm>
          <a:prstGeom prst="rect">
            <a:avLst/>
          </a:prstGeom>
          <a:ln w="12700">
            <a:miter lim="400000"/>
          </a:ln>
        </p:spPr>
      </p:pic>
      <p:pic>
        <p:nvPicPr>
          <p:cNvPr id="267" name="Image" descr="Image"/>
          <p:cNvPicPr>
            <a:picLocks noChangeAspect="1"/>
          </p:cNvPicPr>
          <p:nvPr/>
        </p:nvPicPr>
        <p:blipFill>
          <a:blip r:embed="rId3">
            <a:extLst/>
          </a:blip>
          <a:stretch>
            <a:fillRect/>
          </a:stretch>
        </p:blipFill>
        <p:spPr>
          <a:xfrm>
            <a:off x="4126993" y="4195418"/>
            <a:ext cx="555905" cy="555904"/>
          </a:xfrm>
          <a:prstGeom prst="rect">
            <a:avLst/>
          </a:prstGeom>
          <a:ln w="12700">
            <a:miter lim="400000"/>
          </a:ln>
        </p:spPr>
      </p:pic>
      <p:pic>
        <p:nvPicPr>
          <p:cNvPr id="268" name="Image" descr="Image"/>
          <p:cNvPicPr>
            <a:picLocks noChangeAspect="1"/>
          </p:cNvPicPr>
          <p:nvPr/>
        </p:nvPicPr>
        <p:blipFill>
          <a:blip r:embed="rId3">
            <a:extLst/>
          </a:blip>
          <a:stretch>
            <a:fillRect/>
          </a:stretch>
        </p:blipFill>
        <p:spPr>
          <a:xfrm>
            <a:off x="5041393" y="4195418"/>
            <a:ext cx="555905" cy="555904"/>
          </a:xfrm>
          <a:prstGeom prst="rect">
            <a:avLst/>
          </a:prstGeom>
          <a:ln w="12700">
            <a:miter lim="400000"/>
          </a:ln>
        </p:spPr>
      </p:pic>
      <p:pic>
        <p:nvPicPr>
          <p:cNvPr id="269" name="Image" descr="Image"/>
          <p:cNvPicPr>
            <a:picLocks noChangeAspect="1"/>
          </p:cNvPicPr>
          <p:nvPr/>
        </p:nvPicPr>
        <p:blipFill>
          <a:blip r:embed="rId3">
            <a:extLst/>
          </a:blip>
          <a:stretch>
            <a:fillRect/>
          </a:stretch>
        </p:blipFill>
        <p:spPr>
          <a:xfrm>
            <a:off x="5955793" y="4195418"/>
            <a:ext cx="555905" cy="555904"/>
          </a:xfrm>
          <a:prstGeom prst="rect">
            <a:avLst/>
          </a:prstGeom>
          <a:ln w="12700">
            <a:miter lim="400000"/>
          </a:ln>
        </p:spPr>
      </p:pic>
      <p:pic>
        <p:nvPicPr>
          <p:cNvPr id="270" name="Image" descr="Image"/>
          <p:cNvPicPr>
            <a:picLocks noChangeAspect="1"/>
          </p:cNvPicPr>
          <p:nvPr/>
        </p:nvPicPr>
        <p:blipFill>
          <a:blip r:embed="rId3">
            <a:extLst/>
          </a:blip>
          <a:stretch>
            <a:fillRect/>
          </a:stretch>
        </p:blipFill>
        <p:spPr>
          <a:xfrm>
            <a:off x="6743193" y="4195418"/>
            <a:ext cx="555905" cy="555904"/>
          </a:xfrm>
          <a:prstGeom prst="rect">
            <a:avLst/>
          </a:prstGeom>
          <a:ln w="12700">
            <a:miter lim="400000"/>
          </a:ln>
        </p:spPr>
      </p:pic>
      <p:pic>
        <p:nvPicPr>
          <p:cNvPr id="271" name="Image" descr="Image"/>
          <p:cNvPicPr>
            <a:picLocks noChangeAspect="1"/>
          </p:cNvPicPr>
          <p:nvPr/>
        </p:nvPicPr>
        <p:blipFill>
          <a:blip r:embed="rId3">
            <a:extLst/>
          </a:blip>
          <a:stretch>
            <a:fillRect/>
          </a:stretch>
        </p:blipFill>
        <p:spPr>
          <a:xfrm>
            <a:off x="7657593" y="4195418"/>
            <a:ext cx="555905" cy="555904"/>
          </a:xfrm>
          <a:prstGeom prst="rect">
            <a:avLst/>
          </a:prstGeom>
          <a:ln w="12700">
            <a:miter lim="400000"/>
          </a:ln>
        </p:spPr>
      </p:pic>
      <p:pic>
        <p:nvPicPr>
          <p:cNvPr id="272" name="Image" descr="Image"/>
          <p:cNvPicPr>
            <a:picLocks noChangeAspect="1"/>
          </p:cNvPicPr>
          <p:nvPr/>
        </p:nvPicPr>
        <p:blipFill>
          <a:blip r:embed="rId3">
            <a:extLst/>
          </a:blip>
          <a:stretch>
            <a:fillRect/>
          </a:stretch>
        </p:blipFill>
        <p:spPr>
          <a:xfrm>
            <a:off x="8571993" y="4195418"/>
            <a:ext cx="555905" cy="555904"/>
          </a:xfrm>
          <a:prstGeom prst="rect">
            <a:avLst/>
          </a:prstGeom>
          <a:ln w="12700">
            <a:miter lim="400000"/>
          </a:ln>
        </p:spPr>
      </p:pic>
      <p:sp>
        <p:nvSpPr>
          <p:cNvPr id="273" name="Line"/>
          <p:cNvSpPr/>
          <p:nvPr/>
        </p:nvSpPr>
        <p:spPr>
          <a:xfrm>
            <a:off x="9422380" y="2850868"/>
            <a:ext cx="1359459" cy="947597"/>
          </a:xfrm>
          <a:prstGeom prst="line">
            <a:avLst/>
          </a:prstGeom>
          <a:ln w="25400">
            <a:solidFill>
              <a:srgbClr val="000000"/>
            </a:solidFill>
            <a:tailEnd type="triangle"/>
          </a:ln>
        </p:spPr>
        <p:txBody>
          <a:bodyPr lIns="45718" tIns="45718" rIns="45718" bIns="45718"/>
          <a:lstStyle/>
          <a:p>
            <a:pPr/>
          </a:p>
        </p:txBody>
      </p:sp>
      <p:sp>
        <p:nvSpPr>
          <p:cNvPr id="274" name="Line"/>
          <p:cNvSpPr/>
          <p:nvPr/>
        </p:nvSpPr>
        <p:spPr>
          <a:xfrm flipV="1">
            <a:off x="9364627" y="3874664"/>
            <a:ext cx="1417174" cy="641044"/>
          </a:xfrm>
          <a:prstGeom prst="line">
            <a:avLst/>
          </a:prstGeom>
          <a:ln w="25400">
            <a:solidFill>
              <a:srgbClr val="000000"/>
            </a:solidFill>
            <a:tailEnd type="triangle"/>
          </a:ln>
        </p:spPr>
        <p:txBody>
          <a:bodyPr lIns="45718" tIns="45718" rIns="45718" bIns="45718"/>
          <a:lstStyle/>
          <a:p>
            <a:pPr/>
          </a:p>
        </p:txBody>
      </p:sp>
      <p:sp>
        <p:nvSpPr>
          <p:cNvPr id="275" name="compare"/>
          <p:cNvSpPr txBox="1"/>
          <p:nvPr/>
        </p:nvSpPr>
        <p:spPr>
          <a:xfrm>
            <a:off x="10563545" y="4165521"/>
            <a:ext cx="1268806"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compare</a:t>
            </a:r>
          </a:p>
        </p:txBody>
      </p:sp>
      <p:sp>
        <p:nvSpPr>
          <p:cNvPr id="276" name="Boolean retrieval system &lt; word indexing system"/>
          <p:cNvSpPr txBox="1"/>
          <p:nvPr/>
        </p:nvSpPr>
        <p:spPr>
          <a:xfrm>
            <a:off x="2100464" y="5828370"/>
            <a:ext cx="6664718"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Boolean retrieval system &lt; word indexing system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7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3" grpId="1"/>
      <p:bldP build="whole" bldLvl="1" animBg="1" rev="0" advAuto="0" spid="274" grpId="2"/>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Word indexing: vector-space model"/>
          <p:cNvSpPr txBox="1"/>
          <p:nvPr>
            <p:ph type="title" idx="4294967295"/>
          </p:nvPr>
        </p:nvSpPr>
        <p:spPr>
          <a:xfrm>
            <a:off x="666260" y="503237"/>
            <a:ext cx="10550771" cy="657450"/>
          </a:xfrm>
          <a:prstGeom prst="rect">
            <a:avLst/>
          </a:prstGeom>
        </p:spPr>
        <p:txBody>
          <a:bodyPr lIns="45719" tIns="45719" rIns="45719" bIns="45719" anchor="t"/>
          <a:lstStyle/>
          <a:p>
            <a:pPr lvl="1" algn="l">
              <a:defRPr b="1" sz="3000">
                <a:solidFill>
                  <a:srgbClr val="000000"/>
                </a:solidFill>
                <a:latin typeface="Arial"/>
                <a:ea typeface="Arial"/>
                <a:cs typeface="Arial"/>
                <a:sym typeface="Arial"/>
              </a:defRPr>
            </a:pPr>
            <a:r>
              <a:t>Word indexing: vector-space model</a:t>
            </a:r>
          </a:p>
        </p:txBody>
      </p:sp>
      <p:sp>
        <p:nvSpPr>
          <p:cNvPr id="28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82" name="Image" descr="Image"/>
          <p:cNvPicPr>
            <a:picLocks noChangeAspect="1"/>
          </p:cNvPicPr>
          <p:nvPr/>
        </p:nvPicPr>
        <p:blipFill>
          <a:blip r:embed="rId3">
            <a:extLst/>
          </a:blip>
          <a:stretch>
            <a:fillRect/>
          </a:stretch>
        </p:blipFill>
        <p:spPr>
          <a:xfrm>
            <a:off x="1803400" y="1593850"/>
            <a:ext cx="4622800" cy="4229100"/>
          </a:xfrm>
          <a:prstGeom prst="rect">
            <a:avLst/>
          </a:prstGeom>
          <a:ln w="12700">
            <a:miter lim="400000"/>
          </a:ln>
        </p:spPr>
      </p:pic>
      <p:sp>
        <p:nvSpPr>
          <p:cNvPr id="283" name="Represent each document/query as a vector…"/>
          <p:cNvSpPr txBox="1"/>
          <p:nvPr>
            <p:ph type="body" sz="quarter" idx="4294967295"/>
          </p:nvPr>
        </p:nvSpPr>
        <p:spPr>
          <a:xfrm>
            <a:off x="6866855" y="2525352"/>
            <a:ext cx="4309518" cy="2159966"/>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Represent each document/query as a vector</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The similarity = cosine score between the vectors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Term frequency"/>
          <p:cNvSpPr txBox="1"/>
          <p:nvPr>
            <p:ph type="title" idx="4294967295"/>
          </p:nvPr>
        </p:nvSpPr>
        <p:spPr>
          <a:xfrm>
            <a:off x="666260" y="5032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Term frequency</a:t>
            </a:r>
          </a:p>
        </p:txBody>
      </p:sp>
      <p:sp>
        <p:nvSpPr>
          <p:cNvPr id="28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89" name="query = “the artificial intelligence”…"/>
          <p:cNvSpPr txBox="1"/>
          <p:nvPr/>
        </p:nvSpPr>
        <p:spPr>
          <a:xfrm>
            <a:off x="5850371" y="4912083"/>
            <a:ext cx="5590085"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query = “the artificial intelligence” </a:t>
            </a:r>
          </a:p>
          <a:p>
            <a:pPr marL="342900" indent="-342900">
              <a:spcBef>
                <a:spcPts val="500"/>
              </a:spcBef>
              <a:buSzPct val="100000"/>
              <a:buFont typeface="Arial"/>
              <a:buChar char="•"/>
              <a:defRPr sz="2400">
                <a:solidFill>
                  <a:srgbClr val="000000"/>
                </a:solidFill>
                <a:latin typeface="Arial"/>
                <a:ea typeface="Arial"/>
                <a:cs typeface="Arial"/>
                <a:sym typeface="Arial"/>
              </a:defRPr>
            </a:pPr>
            <a:r>
              <a:t>q = [1, 0, 1, 0, 1, 0, 0]</a:t>
            </a:r>
          </a:p>
        </p:txBody>
      </p:sp>
      <p:sp>
        <p:nvSpPr>
          <p:cNvPr id="290" name="artificial"/>
          <p:cNvSpPr txBox="1"/>
          <p:nvPr/>
        </p:nvSpPr>
        <p:spPr>
          <a:xfrm>
            <a:off x="8909492" y="1900901"/>
            <a:ext cx="805864" cy="30110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spcBef>
                <a:spcPts val="500"/>
              </a:spcBef>
              <a:defRPr sz="1500">
                <a:solidFill>
                  <a:srgbClr val="000000"/>
                </a:solidFill>
                <a:latin typeface="Arial"/>
                <a:ea typeface="Arial"/>
                <a:cs typeface="Arial"/>
                <a:sym typeface="Arial"/>
              </a:defRPr>
            </a:lvl1pPr>
          </a:lstStyle>
          <a:p>
            <a:pPr/>
            <a:r>
              <a:t>artificial</a:t>
            </a:r>
          </a:p>
        </p:txBody>
      </p:sp>
      <p:pic>
        <p:nvPicPr>
          <p:cNvPr id="291" name="latex-image-1.pdf" descr="latex-image-1.pdf"/>
          <p:cNvPicPr>
            <a:picLocks noChangeAspect="1"/>
          </p:cNvPicPr>
          <p:nvPr/>
        </p:nvPicPr>
        <p:blipFill>
          <a:blip r:embed="rId3">
            <a:extLst/>
          </a:blip>
          <a:stretch>
            <a:fillRect/>
          </a:stretch>
        </p:blipFill>
        <p:spPr>
          <a:xfrm>
            <a:off x="1653396" y="3694413"/>
            <a:ext cx="2807610" cy="301107"/>
          </a:xfrm>
          <a:prstGeom prst="rect">
            <a:avLst/>
          </a:prstGeom>
          <a:ln w="12700">
            <a:miter lim="400000"/>
          </a:ln>
        </p:spPr>
      </p:pic>
      <p:pic>
        <p:nvPicPr>
          <p:cNvPr id="292" name="latex-image-1.pdf" descr="latex-image-1.pdf"/>
          <p:cNvPicPr>
            <a:picLocks noChangeAspect="1"/>
          </p:cNvPicPr>
          <p:nvPr/>
        </p:nvPicPr>
        <p:blipFill>
          <a:blip r:embed="rId4">
            <a:extLst/>
          </a:blip>
          <a:stretch>
            <a:fillRect/>
          </a:stretch>
        </p:blipFill>
        <p:spPr>
          <a:xfrm>
            <a:off x="1587450" y="4214212"/>
            <a:ext cx="5116571" cy="319786"/>
          </a:xfrm>
          <a:prstGeom prst="rect">
            <a:avLst/>
          </a:prstGeom>
          <a:ln w="12700">
            <a:miter lim="400000"/>
          </a:ln>
        </p:spPr>
      </p:pic>
      <p:sp>
        <p:nvSpPr>
          <p:cNvPr id="293" name="Document-term matrix"/>
          <p:cNvSpPr txBox="1"/>
          <p:nvPr/>
        </p:nvSpPr>
        <p:spPr>
          <a:xfrm>
            <a:off x="4376720" y="956592"/>
            <a:ext cx="2867579"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Document-term matrix</a:t>
            </a:r>
          </a:p>
        </p:txBody>
      </p:sp>
      <p:sp>
        <p:nvSpPr>
          <p:cNvPr id="294" name="d1= “the cat, the dog, the book”…"/>
          <p:cNvSpPr txBox="1"/>
          <p:nvPr>
            <p:ph type="body" sz="quarter" idx="4294967295"/>
          </p:nvPr>
        </p:nvSpPr>
        <p:spPr>
          <a:xfrm>
            <a:off x="1109393" y="4912083"/>
            <a:ext cx="5590085" cy="1807296"/>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d1= “the cat, the dog, the book”</a:t>
            </a:r>
          </a:p>
          <a:p>
            <a:pPr marL="0" indent="0">
              <a:spcBef>
                <a:spcPts val="500"/>
              </a:spcBef>
              <a:buSzTx/>
              <a:buNone/>
              <a:defRPr sz="2400">
                <a:solidFill>
                  <a:srgbClr val="000000"/>
                </a:solidFill>
                <a:latin typeface="Arial"/>
                <a:ea typeface="Arial"/>
                <a:cs typeface="Arial"/>
                <a:sym typeface="Arial"/>
              </a:defRPr>
            </a:pPr>
            <a:r>
              <a:t>    [0, 1, 3, 1, 0, 1, 0]</a:t>
            </a:r>
          </a:p>
          <a:p>
            <a:pPr>
              <a:spcBef>
                <a:spcPts val="500"/>
              </a:spcBef>
              <a:defRPr sz="2400">
                <a:solidFill>
                  <a:srgbClr val="000000"/>
                </a:solidFill>
                <a:latin typeface="Arial"/>
                <a:ea typeface="Arial"/>
                <a:cs typeface="Arial"/>
                <a:sym typeface="Arial"/>
              </a:defRPr>
            </a:pPr>
            <a:r>
              <a:t>d2 = “business intelligence”</a:t>
            </a:r>
          </a:p>
          <a:p>
            <a:pPr marL="0" indent="0">
              <a:spcBef>
                <a:spcPts val="500"/>
              </a:spcBef>
              <a:buSzTx/>
              <a:buNone/>
              <a:defRPr sz="2400">
                <a:solidFill>
                  <a:srgbClr val="000000"/>
                </a:solidFill>
                <a:latin typeface="Arial"/>
                <a:ea typeface="Arial"/>
                <a:cs typeface="Arial"/>
                <a:sym typeface="Arial"/>
              </a:defRPr>
            </a:pPr>
            <a:r>
              <a:t>    [1, 0, 0, 0, 0, 0, 1]</a:t>
            </a:r>
          </a:p>
        </p:txBody>
      </p:sp>
      <p:graphicFrame>
        <p:nvGraphicFramePr>
          <p:cNvPr id="295" name="Table"/>
          <p:cNvGraphicFramePr/>
          <p:nvPr/>
        </p:nvGraphicFramePr>
        <p:xfrm>
          <a:off x="747140" y="1701869"/>
          <a:ext cx="10710420" cy="146406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375833"/>
                <a:gridCol w="1375833"/>
                <a:gridCol w="1514439"/>
                <a:gridCol w="1311006"/>
                <a:gridCol w="1389446"/>
                <a:gridCol w="1243720"/>
                <a:gridCol w="1243720"/>
                <a:gridCol w="1243720"/>
              </a:tblGrid>
              <a:tr h="559306">
                <a:tc>
                  <a:txBody>
                    <a:bodyPr/>
                    <a:lstStyle/>
                    <a:p>
                      <a:pPr algn="ctr">
                        <a:defRPr b="1">
                          <a:latin typeface="Arial"/>
                          <a:ea typeface="Arial"/>
                          <a:cs typeface="Arial"/>
                          <a:sym typeface="Arial"/>
                        </a:defRPr>
                      </a:pP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intelligence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book</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the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cat</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artificial</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dog</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business</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3</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Doc2</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query</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bl>
          </a:graphicData>
        </a:graphic>
      </p:graphicFrame>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Vector space model"/>
          <p:cNvSpPr txBox="1"/>
          <p:nvPr>
            <p:ph type="title" idx="4294967295"/>
          </p:nvPr>
        </p:nvSpPr>
        <p:spPr>
          <a:xfrm>
            <a:off x="666260" y="5032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Vector space model</a:t>
            </a:r>
          </a:p>
        </p:txBody>
      </p:sp>
      <p:sp>
        <p:nvSpPr>
          <p:cNvPr id="300"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01" name="To answer the query:…"/>
          <p:cNvSpPr txBox="1"/>
          <p:nvPr/>
        </p:nvSpPr>
        <p:spPr>
          <a:xfrm>
            <a:off x="821654" y="39035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To answer the query:</a:t>
            </a:r>
          </a:p>
          <a:p>
            <a:pPr lvl="1" marL="800100" indent="-342900">
              <a:spcBef>
                <a:spcPts val="500"/>
              </a:spcBef>
              <a:buSzPct val="100000"/>
              <a:buFont typeface="Arial"/>
              <a:buChar char="•"/>
              <a:defRPr sz="2400">
                <a:solidFill>
                  <a:srgbClr val="000000"/>
                </a:solidFill>
                <a:latin typeface="Arial"/>
                <a:ea typeface="Arial"/>
                <a:cs typeface="Arial"/>
                <a:sym typeface="Arial"/>
              </a:defRPr>
            </a:pPr>
            <a:r>
              <a:t>“the artificial intelligence book” </a:t>
            </a:r>
          </a:p>
          <a:p>
            <a:pPr marL="342900" indent="-342900">
              <a:spcBef>
                <a:spcPts val="500"/>
              </a:spcBef>
              <a:buSzPct val="100000"/>
              <a:buFont typeface="Arial"/>
              <a:buChar char="•"/>
              <a:defRPr sz="2400">
                <a:solidFill>
                  <a:srgbClr val="000000"/>
                </a:solidFill>
                <a:latin typeface="Arial"/>
                <a:ea typeface="Arial"/>
                <a:cs typeface="Arial"/>
                <a:sym typeface="Arial"/>
              </a:defRPr>
            </a:pPr>
            <a:r>
              <a:t>q = [1, 1, 1, 0, 1, 0, 0]</a:t>
            </a:r>
          </a:p>
        </p:txBody>
      </p:sp>
      <p:pic>
        <p:nvPicPr>
          <p:cNvPr id="302" name="latex-image-1.pdf" descr="latex-image-1.pdf"/>
          <p:cNvPicPr>
            <a:picLocks noChangeAspect="1"/>
          </p:cNvPicPr>
          <p:nvPr/>
        </p:nvPicPr>
        <p:blipFill>
          <a:blip r:embed="rId3">
            <a:extLst/>
          </a:blip>
          <a:stretch>
            <a:fillRect/>
          </a:stretch>
        </p:blipFill>
        <p:spPr>
          <a:xfrm>
            <a:off x="2770137" y="5631656"/>
            <a:ext cx="2723716" cy="657449"/>
          </a:xfrm>
          <a:prstGeom prst="rect">
            <a:avLst/>
          </a:prstGeom>
          <a:ln w="12700">
            <a:miter lim="400000"/>
          </a:ln>
        </p:spPr>
      </p:pic>
      <p:graphicFrame>
        <p:nvGraphicFramePr>
          <p:cNvPr id="303" name="Table"/>
          <p:cNvGraphicFramePr/>
          <p:nvPr/>
        </p:nvGraphicFramePr>
        <p:xfrm>
          <a:off x="632840" y="2004386"/>
          <a:ext cx="8564639" cy="146406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433086"/>
                <a:gridCol w="1433086"/>
                <a:gridCol w="1577460"/>
                <a:gridCol w="1365562"/>
                <a:gridCol w="1447266"/>
                <a:gridCol w="1295476"/>
                <a:gridCol w="1295476"/>
                <a:gridCol w="1295476"/>
              </a:tblGrid>
              <a:tr h="559306">
                <a:tc>
                  <a:txBody>
                    <a:bodyPr/>
                    <a:lstStyle/>
                    <a:p>
                      <a:pPr algn="ctr">
                        <a:defRPr b="1">
                          <a:latin typeface="Arial"/>
                          <a:ea typeface="Arial"/>
                          <a:cs typeface="Arial"/>
                          <a:sym typeface="Arial"/>
                        </a:defRPr>
                      </a:pP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intelligence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book</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the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cat</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artificial</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dog</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business</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3</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Doc2</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query</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bl>
          </a:graphicData>
        </a:graphic>
      </p:graphicFrame>
      <p:sp>
        <p:nvSpPr>
          <p:cNvPr id="304" name="Document-term matrix"/>
          <p:cNvSpPr txBox="1"/>
          <p:nvPr/>
        </p:nvSpPr>
        <p:spPr>
          <a:xfrm>
            <a:off x="4364020" y="1376287"/>
            <a:ext cx="2867579"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Document-term matrix</a:t>
            </a:r>
          </a:p>
        </p:txBody>
      </p:sp>
      <p:sp>
        <p:nvSpPr>
          <p:cNvPr id="305" name="d1 = [0, 1, 3, 1, 0, 1, 0]…"/>
          <p:cNvSpPr txBox="1"/>
          <p:nvPr>
            <p:ph type="body" sz="quarter" idx="4294967295"/>
          </p:nvPr>
        </p:nvSpPr>
        <p:spPr>
          <a:xfrm>
            <a:off x="6456093" y="3903579"/>
            <a:ext cx="5590085" cy="1807296"/>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d1 = [0, 1, 3, 1, 0, 1, 0]</a:t>
            </a:r>
          </a:p>
          <a:p>
            <a:pPr>
              <a:spcBef>
                <a:spcPts val="500"/>
              </a:spcBef>
              <a:defRPr sz="2400">
                <a:solidFill>
                  <a:srgbClr val="000000"/>
                </a:solidFill>
                <a:latin typeface="Arial"/>
                <a:ea typeface="Arial"/>
                <a:cs typeface="Arial"/>
                <a:sym typeface="Arial"/>
              </a:defRPr>
            </a:pPr>
            <a:r>
              <a:t>d2 = [1, 0, 0, 0, 0, 0, 1]</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TF-only representations is inaccurate"/>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TF-only representations is inaccurate</a:t>
            </a:r>
          </a:p>
        </p:txBody>
      </p:sp>
      <p:sp>
        <p:nvSpPr>
          <p:cNvPr id="310"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11" name="Documents are dominated by words such as “the” “a”…"/>
          <p:cNvSpPr txBox="1"/>
          <p:nvPr>
            <p:ph type="body" idx="4294967295"/>
          </p:nvPr>
        </p:nvSpPr>
        <p:spPr>
          <a:xfrm>
            <a:off x="681954" y="1742860"/>
            <a:ext cx="11179524" cy="421806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Documents are dominated by words such as “the” “a”</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These words do not carry any meanings, nor do they discriminate between documents</a:t>
            </a:r>
          </a:p>
        </p:txBody>
      </p:sp>
      <p:sp>
        <p:nvSpPr>
          <p:cNvPr id="312" name="q = “the artificial intelligence book”"/>
          <p:cNvSpPr txBox="1"/>
          <p:nvPr/>
        </p:nvSpPr>
        <p:spPr>
          <a:xfrm>
            <a:off x="1240754" y="36622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q = “the </a:t>
            </a:r>
            <a:r>
              <a:rPr b="1">
                <a:solidFill>
                  <a:srgbClr val="FF2600"/>
                </a:solidFill>
              </a:rPr>
              <a:t>artificial intelligence</a:t>
            </a:r>
            <a:r>
              <a:t> book”</a:t>
            </a:r>
          </a:p>
        </p:txBody>
      </p:sp>
      <p:sp>
        <p:nvSpPr>
          <p:cNvPr id="313" name="d1 = “the cat, the dog, the book”…"/>
          <p:cNvSpPr txBox="1"/>
          <p:nvPr/>
        </p:nvSpPr>
        <p:spPr>
          <a:xfrm>
            <a:off x="1240754" y="44369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d1 = “the cat, the dog, the book”</a:t>
            </a:r>
          </a:p>
          <a:p>
            <a:pPr marL="342900" indent="-342900">
              <a:spcBef>
                <a:spcPts val="500"/>
              </a:spcBef>
              <a:buSzPct val="100000"/>
              <a:buFont typeface="Arial"/>
              <a:buChar char="•"/>
              <a:defRPr sz="2400">
                <a:solidFill>
                  <a:srgbClr val="000000"/>
                </a:solidFill>
                <a:latin typeface="Arial"/>
                <a:ea typeface="Arial"/>
                <a:cs typeface="Arial"/>
                <a:sym typeface="Arial"/>
              </a:defRPr>
            </a:pPr>
            <a:r>
              <a:t>d2 = “business </a:t>
            </a:r>
            <a:r>
              <a:rPr b="1">
                <a:solidFill>
                  <a:srgbClr val="FF2600"/>
                </a:solidFill>
              </a:rPr>
              <a:t>intelligence</a:t>
            </a:r>
            <a:r>
              <a:t>”</a:t>
            </a:r>
          </a:p>
          <a:p>
            <a:pPr marL="342900" indent="-342900">
              <a:spcBef>
                <a:spcPts val="500"/>
              </a:spcBef>
              <a:buSzPct val="100000"/>
              <a:buFont typeface="Arial"/>
              <a:buChar char="•"/>
              <a:defRPr sz="2400">
                <a:solidFill>
                  <a:srgbClr val="000000"/>
                </a:solidFill>
                <a:latin typeface="Arial"/>
                <a:ea typeface="Arial"/>
                <a:cs typeface="Arial"/>
                <a:sym typeface="Arial"/>
              </a:defRPr>
            </a:pPr>
            <a:r>
              <a:t>d3= "the artificial world"</a:t>
            </a:r>
          </a:p>
        </p:txBody>
      </p:sp>
      <p:pic>
        <p:nvPicPr>
          <p:cNvPr id="314" name="Image" descr="Image"/>
          <p:cNvPicPr>
            <a:picLocks noChangeAspect="1"/>
          </p:cNvPicPr>
          <p:nvPr/>
        </p:nvPicPr>
        <p:blipFill>
          <a:blip r:embed="rId3">
            <a:extLst/>
          </a:blip>
          <a:stretch>
            <a:fillRect/>
          </a:stretch>
        </p:blipFill>
        <p:spPr>
          <a:xfrm>
            <a:off x="7747128" y="3741561"/>
            <a:ext cx="3453953" cy="111790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Zipf’s law distribution of words"/>
          <p:cNvSpPr txBox="1"/>
          <p:nvPr>
            <p:ph type="title" idx="4294967295"/>
          </p:nvPr>
        </p:nvSpPr>
        <p:spPr>
          <a:xfrm>
            <a:off x="666260" y="5032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Zipf’s law distribution of words</a:t>
            </a:r>
          </a:p>
        </p:txBody>
      </p:sp>
      <p:sp>
        <p:nvSpPr>
          <p:cNvPr id="319"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320" name="Image" descr="Image"/>
          <p:cNvPicPr>
            <a:picLocks noChangeAspect="1"/>
          </p:cNvPicPr>
          <p:nvPr/>
        </p:nvPicPr>
        <p:blipFill>
          <a:blip r:embed="rId3">
            <a:extLst/>
          </a:blip>
          <a:stretch>
            <a:fillRect/>
          </a:stretch>
        </p:blipFill>
        <p:spPr>
          <a:xfrm>
            <a:off x="1289605" y="952500"/>
            <a:ext cx="8675662" cy="5964517"/>
          </a:xfrm>
          <a:prstGeom prst="rect">
            <a:avLst/>
          </a:prstGeom>
          <a:ln w="12700">
            <a:miter lim="400000"/>
          </a:ln>
        </p:spPr>
      </p:pic>
      <p:pic>
        <p:nvPicPr>
          <p:cNvPr id="321" name="Image" descr="Image"/>
          <p:cNvPicPr>
            <a:picLocks noChangeAspect="1"/>
          </p:cNvPicPr>
          <p:nvPr/>
        </p:nvPicPr>
        <p:blipFill>
          <a:blip r:embed="rId4">
            <a:extLst/>
          </a:blip>
          <a:stretch>
            <a:fillRect/>
          </a:stretch>
        </p:blipFill>
        <p:spPr>
          <a:xfrm rot="5400000">
            <a:off x="4114419" y="6556132"/>
            <a:ext cx="11062816" cy="86395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1" grpId="1"/>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top words"/>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Stop words</a:t>
            </a:r>
          </a:p>
        </p:txBody>
      </p:sp>
      <p:sp>
        <p:nvSpPr>
          <p:cNvPr id="32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27" name="Documents are dominated by words such as “the” “a”…"/>
          <p:cNvSpPr txBox="1"/>
          <p:nvPr>
            <p:ph type="body" idx="4294967295"/>
          </p:nvPr>
        </p:nvSpPr>
        <p:spPr>
          <a:xfrm>
            <a:off x="681954" y="1742860"/>
            <a:ext cx="11179524" cy="421806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Documents are dominated by words such as “the” “a”</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These words do not discriminate between documents</a:t>
            </a:r>
          </a:p>
        </p:txBody>
      </p:sp>
      <p:pic>
        <p:nvPicPr>
          <p:cNvPr id="328" name="Image" descr="Image"/>
          <p:cNvPicPr>
            <a:picLocks noChangeAspect="1"/>
          </p:cNvPicPr>
          <p:nvPr/>
        </p:nvPicPr>
        <p:blipFill>
          <a:blip r:embed="rId3">
            <a:extLst/>
          </a:blip>
          <a:stretch>
            <a:fillRect/>
          </a:stretch>
        </p:blipFill>
        <p:spPr>
          <a:xfrm>
            <a:off x="698500" y="1657350"/>
            <a:ext cx="10795000" cy="35433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CS589 Lecture 1: Overview"/>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CS589 Lecture 1: Overview</a:t>
            </a:r>
          </a:p>
        </p:txBody>
      </p:sp>
      <p:sp>
        <p:nvSpPr>
          <p:cNvPr id="76"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77" name="Logistics…"/>
          <p:cNvSpPr txBox="1"/>
          <p:nvPr>
            <p:ph type="body" sz="quarter" idx="4294967295"/>
          </p:nvPr>
        </p:nvSpPr>
        <p:spPr>
          <a:xfrm>
            <a:off x="681954" y="1742860"/>
            <a:ext cx="4128891" cy="2883775"/>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Logistics</a:t>
            </a:r>
          </a:p>
          <a:p>
            <a:pPr lvl="1" marL="800100" indent="-342900">
              <a:spcBef>
                <a:spcPts val="500"/>
              </a:spcBef>
              <a:buChar char="•"/>
              <a:defRPr sz="2400">
                <a:solidFill>
                  <a:srgbClr val="000000"/>
                </a:solidFill>
                <a:latin typeface="Arial"/>
                <a:ea typeface="Arial"/>
                <a:cs typeface="Arial"/>
                <a:sym typeface="Arial"/>
              </a:defRPr>
            </a:pPr>
            <a:r>
              <a:t>COVID requirement</a:t>
            </a:r>
          </a:p>
          <a:p>
            <a:pPr lvl="1" marL="800100" indent="-342900">
              <a:spcBef>
                <a:spcPts val="500"/>
              </a:spcBef>
              <a:buChar char="•"/>
              <a:defRPr sz="2400">
                <a:solidFill>
                  <a:srgbClr val="000000"/>
                </a:solidFill>
                <a:latin typeface="Arial"/>
                <a:ea typeface="Arial"/>
                <a:cs typeface="Arial"/>
                <a:sym typeface="Arial"/>
              </a:defRPr>
            </a:pPr>
            <a:r>
              <a:t>Pre-requisite </a:t>
            </a:r>
          </a:p>
          <a:p>
            <a:pPr lvl="1" marL="800100" indent="-342900">
              <a:spcBef>
                <a:spcPts val="500"/>
              </a:spcBef>
              <a:buChar char="•"/>
              <a:defRPr sz="2400">
                <a:solidFill>
                  <a:srgbClr val="000000"/>
                </a:solidFill>
                <a:latin typeface="Arial"/>
                <a:ea typeface="Arial"/>
                <a:cs typeface="Arial"/>
                <a:sym typeface="Arial"/>
              </a:defRPr>
            </a:pPr>
            <a:r>
              <a:t>Final grade calculation</a:t>
            </a:r>
          </a:p>
          <a:p>
            <a:pPr lvl="1" marL="800100" indent="-342900">
              <a:spcBef>
                <a:spcPts val="500"/>
              </a:spcBef>
              <a:buChar char="•"/>
              <a:defRPr sz="2400">
                <a:solidFill>
                  <a:srgbClr val="000000"/>
                </a:solidFill>
                <a:latin typeface="Arial"/>
                <a:ea typeface="Arial"/>
                <a:cs typeface="Arial"/>
                <a:sym typeface="Arial"/>
              </a:defRPr>
            </a:pPr>
            <a:r>
              <a:t>Q &amp; A</a:t>
            </a:r>
          </a:p>
        </p:txBody>
      </p:sp>
      <p:sp>
        <p:nvSpPr>
          <p:cNvPr id="78" name="Lecture 1…"/>
          <p:cNvSpPr txBox="1"/>
          <p:nvPr/>
        </p:nvSpPr>
        <p:spPr>
          <a:xfrm>
            <a:off x="5609554" y="1679360"/>
            <a:ext cx="5132687" cy="288377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Lecture 1</a:t>
            </a:r>
          </a:p>
          <a:p>
            <a:pPr lvl="1" marL="800100" indent="-342900">
              <a:spcBef>
                <a:spcPts val="500"/>
              </a:spcBef>
              <a:buSzPct val="100000"/>
              <a:buFont typeface="Arial"/>
              <a:buChar char="•"/>
              <a:defRPr sz="2400">
                <a:solidFill>
                  <a:srgbClr val="000000"/>
                </a:solidFill>
                <a:latin typeface="Arial"/>
                <a:ea typeface="Arial"/>
                <a:cs typeface="Arial"/>
                <a:sym typeface="Arial"/>
              </a:defRPr>
            </a:pPr>
            <a:r>
              <a:t>What is information retrieval?</a:t>
            </a:r>
          </a:p>
          <a:p>
            <a:pPr lvl="1" marL="800100" indent="-342900">
              <a:spcBef>
                <a:spcPts val="500"/>
              </a:spcBef>
              <a:buSzPct val="100000"/>
              <a:buFont typeface="Arial"/>
              <a:buChar char="•"/>
              <a:defRPr sz="2400">
                <a:solidFill>
                  <a:srgbClr val="000000"/>
                </a:solidFill>
                <a:latin typeface="Arial"/>
                <a:ea typeface="Arial"/>
                <a:cs typeface="Arial"/>
                <a:sym typeface="Arial"/>
              </a:defRPr>
            </a:pPr>
            <a:r>
              <a:t>History of IR</a:t>
            </a:r>
          </a:p>
          <a:p>
            <a:pPr lvl="1" marL="800100" indent="-342900">
              <a:spcBef>
                <a:spcPts val="500"/>
              </a:spcBef>
              <a:buSzPct val="100000"/>
              <a:buFont typeface="Arial"/>
              <a:buChar char="•"/>
              <a:defRPr sz="2400">
                <a:solidFill>
                  <a:srgbClr val="000000"/>
                </a:solidFill>
                <a:latin typeface="Arial"/>
                <a:ea typeface="Arial"/>
                <a:cs typeface="Arial"/>
                <a:sym typeface="Arial"/>
              </a:defRPr>
            </a:pPr>
            <a:r>
              <a:t>Earlier IR models</a:t>
            </a:r>
          </a:p>
          <a:p>
            <a:pPr lvl="1" marL="800100" indent="-342900">
              <a:spcBef>
                <a:spcPts val="500"/>
              </a:spcBef>
              <a:buSzPct val="100000"/>
              <a:buFont typeface="Arial"/>
              <a:buChar char="•"/>
              <a:defRPr sz="2400">
                <a:solidFill>
                  <a:srgbClr val="000000"/>
                </a:solidFill>
                <a:latin typeface="Arial"/>
                <a:ea typeface="Arial"/>
                <a:cs typeface="Arial"/>
                <a:sym typeface="Arial"/>
              </a:defRPr>
            </a:pPr>
            <a:r>
              <a:t>TF-IDF, vector space model</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Desiderata for a good ranking function"/>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Desiderata for a good ranking function</a:t>
            </a:r>
          </a:p>
        </p:txBody>
      </p:sp>
      <p:sp>
        <p:nvSpPr>
          <p:cNvPr id="33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34" name="q = “artificial intelligence”"/>
          <p:cNvSpPr txBox="1"/>
          <p:nvPr/>
        </p:nvSpPr>
        <p:spPr>
          <a:xfrm>
            <a:off x="799826" y="35479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q = “</a:t>
            </a:r>
            <a:r>
              <a:rPr b="1">
                <a:solidFill>
                  <a:srgbClr val="FF2600"/>
                </a:solidFill>
              </a:rPr>
              <a:t>artificial intelligence</a:t>
            </a:r>
            <a:r>
              <a:t>”</a:t>
            </a:r>
          </a:p>
        </p:txBody>
      </p:sp>
      <p:sp>
        <p:nvSpPr>
          <p:cNvPr id="335" name="d1 = ““Artificial intelligence was founded as an academic discipline in 1955, and in the years since has experienced several waves of optimism”"/>
          <p:cNvSpPr txBox="1"/>
          <p:nvPr/>
        </p:nvSpPr>
        <p:spPr>
          <a:xfrm>
            <a:off x="799826" y="41575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22325" indent="-322325" defTabSz="429768">
              <a:spcBef>
                <a:spcPts val="500"/>
              </a:spcBef>
              <a:buSzPct val="100000"/>
              <a:buFont typeface="Arial"/>
              <a:buChar char="•"/>
              <a:defRPr sz="2256">
                <a:solidFill>
                  <a:srgbClr val="000000"/>
                </a:solidFill>
                <a:latin typeface="Arial"/>
                <a:ea typeface="Arial"/>
                <a:cs typeface="Arial"/>
                <a:sym typeface="Arial"/>
              </a:defRPr>
            </a:pPr>
            <a:r>
              <a:t>d1 = ““</a:t>
            </a:r>
            <a:r>
              <a:rPr b="1">
                <a:solidFill>
                  <a:srgbClr val="FF2600"/>
                </a:solidFill>
              </a:rPr>
              <a:t>Artificial intelligence</a:t>
            </a:r>
            <a:r>
              <a:t> was founded as an academic discipline in 1955, and in the years since has experienced several waves of optimism”</a:t>
            </a:r>
          </a:p>
        </p:txBody>
      </p:sp>
      <p:sp>
        <p:nvSpPr>
          <p:cNvPr id="336" name="Rule 1: If a word appears everywhere, it should be penalized…"/>
          <p:cNvSpPr txBox="1"/>
          <p:nvPr>
            <p:ph type="body" sz="half" idx="4294967295"/>
          </p:nvPr>
        </p:nvSpPr>
        <p:spPr>
          <a:xfrm>
            <a:off x="830634" y="1742860"/>
            <a:ext cx="11030844" cy="2007619"/>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Rule 1: If a word appears everywhere, it should be penalized</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Rule 2: If a word appears in the same document multiple times, it’s importance should not grow linearly</a:t>
            </a:r>
          </a:p>
        </p:txBody>
      </p:sp>
      <p:sp>
        <p:nvSpPr>
          <p:cNvPr id="337" name="d2 = ““Artificial intelligence was founded as an academic discipline in 1955, artificial intelligence”"/>
          <p:cNvSpPr txBox="1"/>
          <p:nvPr/>
        </p:nvSpPr>
        <p:spPr>
          <a:xfrm>
            <a:off x="6654527" y="4157579"/>
            <a:ext cx="4737647"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22325" indent="-322325" defTabSz="429768">
              <a:spcBef>
                <a:spcPts val="500"/>
              </a:spcBef>
              <a:buSzPct val="100000"/>
              <a:buFont typeface="Arial"/>
              <a:buChar char="•"/>
              <a:defRPr sz="2256">
                <a:solidFill>
                  <a:srgbClr val="000000"/>
                </a:solidFill>
                <a:latin typeface="Arial"/>
                <a:ea typeface="Arial"/>
                <a:cs typeface="Arial"/>
                <a:sym typeface="Arial"/>
              </a:defRPr>
            </a:pPr>
            <a:r>
              <a:t>d2 = ““</a:t>
            </a:r>
            <a:r>
              <a:rPr b="1">
                <a:solidFill>
                  <a:srgbClr val="FF2600"/>
                </a:solidFill>
              </a:rPr>
              <a:t>Artificial intelligence</a:t>
            </a:r>
            <a:r>
              <a:t> was founded as an academic discipline in 1955, </a:t>
            </a:r>
            <a:r>
              <a:rPr b="1">
                <a:solidFill>
                  <a:srgbClr val="FF2600"/>
                </a:solidFill>
              </a:rPr>
              <a:t>artificial intelligence</a:t>
            </a:r>
            <a:r>
              <a:t>”</a:t>
            </a:r>
          </a:p>
        </p:txBody>
      </p:sp>
      <p:sp>
        <p:nvSpPr>
          <p:cNvPr id="338" name="d2 is not twice more relevant than d1"/>
          <p:cNvSpPr txBox="1"/>
          <p:nvPr/>
        </p:nvSpPr>
        <p:spPr>
          <a:xfrm>
            <a:off x="3065664" y="6021349"/>
            <a:ext cx="5010419"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d2 is not twice more relevant than d1</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Inverse-document frequency"/>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Inverse-document frequency</a:t>
            </a:r>
          </a:p>
        </p:txBody>
      </p:sp>
      <p:sp>
        <p:nvSpPr>
          <p:cNvPr id="34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44" name="Inverse-document frequency: penalizing a word’s TF based on its document frequency"/>
          <p:cNvSpPr txBox="1"/>
          <p:nvPr>
            <p:ph type="body" sz="quarter" idx="4294967295"/>
          </p:nvPr>
        </p:nvSpPr>
        <p:spPr>
          <a:xfrm>
            <a:off x="681954" y="1742860"/>
            <a:ext cx="10840047" cy="1283273"/>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rPr b="1">
                <a:solidFill>
                  <a:srgbClr val="0433FF"/>
                </a:solidFill>
              </a:rPr>
              <a:t>Inverse-document frequency</a:t>
            </a:r>
            <a:r>
              <a:t>: penalizing a word’s TF based on its document frequency</a:t>
            </a:r>
          </a:p>
        </p:txBody>
      </p:sp>
      <p:pic>
        <p:nvPicPr>
          <p:cNvPr id="345" name="latex-image-1.pdf" descr="latex-image-1.pdf"/>
          <p:cNvPicPr>
            <a:picLocks noChangeAspect="1"/>
          </p:cNvPicPr>
          <p:nvPr/>
        </p:nvPicPr>
        <p:blipFill>
          <a:blip r:embed="rId3">
            <a:extLst/>
          </a:blip>
          <a:stretch>
            <a:fillRect/>
          </a:stretch>
        </p:blipFill>
        <p:spPr>
          <a:xfrm>
            <a:off x="1321097" y="2837507"/>
            <a:ext cx="3136204" cy="317917"/>
          </a:xfrm>
          <a:prstGeom prst="rect">
            <a:avLst/>
          </a:prstGeom>
          <a:ln w="12700">
            <a:miter lim="400000"/>
          </a:ln>
        </p:spPr>
      </p:pic>
      <p:pic>
        <p:nvPicPr>
          <p:cNvPr id="346" name="latex-image-1.pdf" descr="latex-image-1.pdf"/>
          <p:cNvPicPr>
            <a:picLocks noChangeAspect="1"/>
          </p:cNvPicPr>
          <p:nvPr/>
        </p:nvPicPr>
        <p:blipFill>
          <a:blip r:embed="rId4">
            <a:extLst/>
          </a:blip>
          <a:stretch>
            <a:fillRect/>
          </a:stretch>
        </p:blipFill>
        <p:spPr>
          <a:xfrm>
            <a:off x="1267767" y="3591520"/>
            <a:ext cx="4131991" cy="325979"/>
          </a:xfrm>
          <a:prstGeom prst="rect">
            <a:avLst/>
          </a:prstGeom>
          <a:ln w="12700">
            <a:miter lim="400000"/>
          </a:ln>
        </p:spPr>
      </p:pic>
      <p:sp>
        <p:nvSpPr>
          <p:cNvPr id="347" name="q = “the artificial intelligence book”"/>
          <p:cNvSpPr txBox="1"/>
          <p:nvPr/>
        </p:nvSpPr>
        <p:spPr>
          <a:xfrm>
            <a:off x="5914354" y="26335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q = “the </a:t>
            </a:r>
            <a:r>
              <a:rPr b="1">
                <a:solidFill>
                  <a:srgbClr val="FF2600"/>
                </a:solidFill>
              </a:rPr>
              <a:t>artificial intelligence</a:t>
            </a:r>
            <a:r>
              <a:t> book”</a:t>
            </a:r>
          </a:p>
        </p:txBody>
      </p:sp>
      <p:sp>
        <p:nvSpPr>
          <p:cNvPr id="348" name="d1 = “the cat, the doc, the book”…"/>
          <p:cNvSpPr txBox="1"/>
          <p:nvPr/>
        </p:nvSpPr>
        <p:spPr>
          <a:xfrm>
            <a:off x="5914354" y="3195482"/>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d1 = “the cat, the doc, the book”</a:t>
            </a:r>
          </a:p>
          <a:p>
            <a:pPr marL="342900" indent="-342900">
              <a:spcBef>
                <a:spcPts val="500"/>
              </a:spcBef>
              <a:buSzPct val="100000"/>
              <a:buFont typeface="Arial"/>
              <a:buChar char="•"/>
              <a:defRPr sz="2400">
                <a:solidFill>
                  <a:srgbClr val="000000"/>
                </a:solidFill>
                <a:latin typeface="Arial"/>
                <a:ea typeface="Arial"/>
                <a:cs typeface="Arial"/>
                <a:sym typeface="Arial"/>
              </a:defRPr>
            </a:pPr>
            <a:r>
              <a:t>d2 = “business </a:t>
            </a:r>
            <a:r>
              <a:rPr b="1">
                <a:solidFill>
                  <a:srgbClr val="FF2600"/>
                </a:solidFill>
              </a:rPr>
              <a:t>intelligence</a:t>
            </a:r>
            <a:r>
              <a:t>”</a:t>
            </a:r>
          </a:p>
          <a:p>
            <a:pPr marL="342900" indent="-342900">
              <a:spcBef>
                <a:spcPts val="500"/>
              </a:spcBef>
              <a:buSzPct val="100000"/>
              <a:buFont typeface="Arial"/>
              <a:buChar char="•"/>
              <a:defRPr sz="2400">
                <a:solidFill>
                  <a:srgbClr val="000000"/>
                </a:solidFill>
                <a:latin typeface="Arial"/>
                <a:ea typeface="Arial"/>
                <a:cs typeface="Arial"/>
                <a:sym typeface="Arial"/>
              </a:defRPr>
            </a:pPr>
            <a:r>
              <a:t>d3 = "the artificial world"</a:t>
            </a:r>
          </a:p>
        </p:txBody>
      </p:sp>
      <p:sp>
        <p:nvSpPr>
          <p:cNvPr id="349" name="TF-IDF weighting"/>
          <p:cNvSpPr txBox="1"/>
          <p:nvPr/>
        </p:nvSpPr>
        <p:spPr>
          <a:xfrm>
            <a:off x="725303" y="4743344"/>
            <a:ext cx="2266909"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TF-IDF weighting</a:t>
            </a:r>
          </a:p>
        </p:txBody>
      </p:sp>
      <p:pic>
        <p:nvPicPr>
          <p:cNvPr id="350" name="Image" descr="Image"/>
          <p:cNvPicPr>
            <a:picLocks noChangeAspect="1"/>
          </p:cNvPicPr>
          <p:nvPr/>
        </p:nvPicPr>
        <p:blipFill>
          <a:blip r:embed="rId5">
            <a:extLst/>
          </a:blip>
          <a:stretch>
            <a:fillRect/>
          </a:stretch>
        </p:blipFill>
        <p:spPr>
          <a:xfrm>
            <a:off x="3756660" y="4832245"/>
            <a:ext cx="3760708" cy="1036697"/>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Term frequency reweighing"/>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Term frequency reweighing</a:t>
            </a:r>
          </a:p>
        </p:txBody>
      </p:sp>
      <p:sp>
        <p:nvSpPr>
          <p:cNvPr id="355"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56" name="Term frequency reweighing: penalizing a word’s TF based on the TF itself…"/>
          <p:cNvSpPr txBox="1"/>
          <p:nvPr>
            <p:ph type="body" sz="half" idx="4294967295"/>
          </p:nvPr>
        </p:nvSpPr>
        <p:spPr>
          <a:xfrm>
            <a:off x="830634" y="1742860"/>
            <a:ext cx="11030844" cy="2007619"/>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rPr b="1">
                <a:solidFill>
                  <a:srgbClr val="0433FF"/>
                </a:solidFill>
              </a:rPr>
              <a:t>Term frequency reweighing</a:t>
            </a:r>
            <a:r>
              <a:t>: penalizing a word’s TF based on the TF itself</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If a word appears in the same document multiple times, it’s importance should not grow linearly</a:t>
            </a:r>
          </a:p>
        </p:txBody>
      </p:sp>
      <p:pic>
        <p:nvPicPr>
          <p:cNvPr id="357" name="latex-image-1.pdf" descr="latex-image-1.pdf"/>
          <p:cNvPicPr>
            <a:picLocks noChangeAspect="1"/>
          </p:cNvPicPr>
          <p:nvPr/>
        </p:nvPicPr>
        <p:blipFill>
          <a:blip r:embed="rId3">
            <a:extLst/>
          </a:blip>
          <a:stretch>
            <a:fillRect/>
          </a:stretch>
        </p:blipFill>
        <p:spPr>
          <a:xfrm>
            <a:off x="3460992" y="4941677"/>
            <a:ext cx="5807445" cy="824235"/>
          </a:xfrm>
          <a:prstGeom prst="rect">
            <a:avLst/>
          </a:prstGeom>
          <a:ln w="12700">
            <a:miter lim="400000"/>
          </a:ln>
        </p:spPr>
      </p:pic>
      <p:pic>
        <p:nvPicPr>
          <p:cNvPr id="358" name="latex-image-1.pdf" descr="latex-image-1.pdf"/>
          <p:cNvPicPr>
            <a:picLocks noChangeAspect="1"/>
          </p:cNvPicPr>
          <p:nvPr/>
        </p:nvPicPr>
        <p:blipFill>
          <a:blip r:embed="rId4">
            <a:extLst/>
          </a:blip>
          <a:stretch>
            <a:fillRect/>
          </a:stretch>
        </p:blipFill>
        <p:spPr>
          <a:xfrm>
            <a:off x="3495497" y="3995689"/>
            <a:ext cx="4542463" cy="637279"/>
          </a:xfrm>
          <a:prstGeom prst="rect">
            <a:avLst/>
          </a:prstGeom>
          <a:ln w="12700">
            <a:miter lim="400000"/>
          </a:ln>
        </p:spPr>
      </p:pic>
      <p:sp>
        <p:nvSpPr>
          <p:cNvPr id="359" name="Max TF normalization"/>
          <p:cNvSpPr txBox="1"/>
          <p:nvPr/>
        </p:nvSpPr>
        <p:spPr>
          <a:xfrm>
            <a:off x="1182503" y="4095171"/>
            <a:ext cx="1960304" cy="6923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100">
                <a:solidFill>
                  <a:srgbClr val="FF2600"/>
                </a:solidFill>
                <a:latin typeface="Arial"/>
                <a:ea typeface="Arial"/>
                <a:cs typeface="Arial"/>
                <a:sym typeface="Arial"/>
              </a:defRPr>
            </a:lvl1pPr>
          </a:lstStyle>
          <a:p>
            <a:pPr/>
            <a:r>
              <a:t>Max TF normalization</a:t>
            </a:r>
          </a:p>
        </p:txBody>
      </p:sp>
      <p:sp>
        <p:nvSpPr>
          <p:cNvPr id="360" name="Log scale normalization"/>
          <p:cNvSpPr txBox="1"/>
          <p:nvPr/>
        </p:nvSpPr>
        <p:spPr>
          <a:xfrm>
            <a:off x="1182503" y="5055977"/>
            <a:ext cx="1960304" cy="6923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100">
                <a:solidFill>
                  <a:srgbClr val="FF2600"/>
                </a:solidFill>
                <a:latin typeface="Arial"/>
                <a:ea typeface="Arial"/>
                <a:cs typeface="Arial"/>
                <a:sym typeface="Arial"/>
              </a:defRPr>
            </a:lvl1pPr>
          </a:lstStyle>
          <a:p>
            <a:pPr/>
            <a:r>
              <a:t>Log scale normalization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Term-frequency reweighing"/>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Term-frequency reweighing</a:t>
            </a:r>
          </a:p>
        </p:txBody>
      </p:sp>
      <p:sp>
        <p:nvSpPr>
          <p:cNvPr id="365"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66" name="Logarithmic normalization"/>
          <p:cNvSpPr txBox="1"/>
          <p:nvPr>
            <p:ph type="body" sz="quarter" idx="4294967295"/>
          </p:nvPr>
        </p:nvSpPr>
        <p:spPr>
          <a:xfrm>
            <a:off x="681954" y="1742860"/>
            <a:ext cx="10840047" cy="1283273"/>
          </a:xfrm>
          <a:prstGeom prst="rect">
            <a:avLst/>
          </a:prstGeom>
        </p:spPr>
        <p:txBody>
          <a:bodyPr lIns="45719" tIns="45719" rIns="45719" bIns="45719"/>
          <a:lstStyle>
            <a:lvl1pPr>
              <a:spcBef>
                <a:spcPts val="500"/>
              </a:spcBef>
              <a:defRPr b="1" sz="2400">
                <a:solidFill>
                  <a:srgbClr val="0433FF"/>
                </a:solidFill>
                <a:latin typeface="Arial"/>
                <a:ea typeface="Arial"/>
                <a:cs typeface="Arial"/>
                <a:sym typeface="Arial"/>
              </a:defRPr>
            </a:lvl1pPr>
          </a:lstStyle>
          <a:p>
            <a:pPr>
              <a:defRPr b="0">
                <a:solidFill>
                  <a:srgbClr val="000000"/>
                </a:solidFill>
              </a:defRPr>
            </a:pPr>
            <a:r>
              <a:rPr b="1">
                <a:solidFill>
                  <a:srgbClr val="0433FF"/>
                </a:solidFill>
              </a:rPr>
              <a:t>Logarithmic normalization</a:t>
            </a:r>
          </a:p>
        </p:txBody>
      </p:sp>
      <p:pic>
        <p:nvPicPr>
          <p:cNvPr id="367" name="latex-image-1.pdf" descr="latex-image-1.pdf"/>
          <p:cNvPicPr>
            <a:picLocks noChangeAspect="1"/>
          </p:cNvPicPr>
          <p:nvPr/>
        </p:nvPicPr>
        <p:blipFill>
          <a:blip r:embed="rId3">
            <a:extLst/>
          </a:blip>
          <a:stretch>
            <a:fillRect/>
          </a:stretch>
        </p:blipFill>
        <p:spPr>
          <a:xfrm>
            <a:off x="3740392" y="2630277"/>
            <a:ext cx="5807445" cy="824235"/>
          </a:xfrm>
          <a:prstGeom prst="rect">
            <a:avLst/>
          </a:prstGeom>
          <a:ln w="12700">
            <a:miter lim="400000"/>
          </a:ln>
        </p:spPr>
      </p:pic>
      <p:sp>
        <p:nvSpPr>
          <p:cNvPr id="368" name="Log scale normalization"/>
          <p:cNvSpPr txBox="1"/>
          <p:nvPr/>
        </p:nvSpPr>
        <p:spPr>
          <a:xfrm>
            <a:off x="1461903" y="2744577"/>
            <a:ext cx="1960304" cy="6923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100">
                <a:solidFill>
                  <a:srgbClr val="FF2600"/>
                </a:solidFill>
                <a:latin typeface="Arial"/>
                <a:ea typeface="Arial"/>
                <a:cs typeface="Arial"/>
                <a:sym typeface="Arial"/>
              </a:defRPr>
            </a:lvl1pPr>
          </a:lstStyle>
          <a:p>
            <a:pPr/>
            <a:r>
              <a:t>Log scale normalization</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Retrieving short documents vs. retrieving long documents"/>
          <p:cNvSpPr txBox="1"/>
          <p:nvPr>
            <p:ph type="title" idx="4294967295"/>
          </p:nvPr>
        </p:nvSpPr>
        <p:spPr>
          <a:xfrm>
            <a:off x="386860" y="528637"/>
            <a:ext cx="10964265" cy="738263"/>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Retrieving short documents vs. retrieving long documents</a:t>
            </a:r>
          </a:p>
        </p:txBody>
      </p:sp>
      <p:sp>
        <p:nvSpPr>
          <p:cNvPr id="37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74" name="The difference between retrieving short documents and long documents…"/>
          <p:cNvSpPr txBox="1"/>
          <p:nvPr>
            <p:ph type="body" sz="half" idx="4294967295"/>
          </p:nvPr>
        </p:nvSpPr>
        <p:spPr>
          <a:xfrm>
            <a:off x="681954" y="1319968"/>
            <a:ext cx="10964265" cy="1676625"/>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The difference between retrieving short documents and long documents</a:t>
            </a:r>
          </a:p>
          <a:p>
            <a:pPr lvl="1" marL="800100" indent="-342900">
              <a:spcBef>
                <a:spcPts val="500"/>
              </a:spcBef>
              <a:buChar char="•"/>
              <a:defRPr sz="2400">
                <a:solidFill>
                  <a:srgbClr val="000000"/>
                </a:solidFill>
                <a:latin typeface="Arial"/>
                <a:ea typeface="Arial"/>
                <a:cs typeface="Arial"/>
                <a:sym typeface="Arial"/>
              </a:defRPr>
            </a:pPr>
            <a:r>
              <a:t>Longer documents cover more topics, so the query may match a small subset of the vocabulary</a:t>
            </a:r>
          </a:p>
          <a:p>
            <a:pPr lvl="1" marL="800100" indent="-342900">
              <a:spcBef>
                <a:spcPts val="500"/>
              </a:spcBef>
              <a:buChar char="•"/>
              <a:defRPr sz="2400">
                <a:solidFill>
                  <a:srgbClr val="000000"/>
                </a:solidFill>
                <a:latin typeface="Arial"/>
                <a:ea typeface="Arial"/>
                <a:cs typeface="Arial"/>
                <a:sym typeface="Arial"/>
              </a:defRPr>
            </a:pPr>
            <a:r>
              <a:t>Longer documents need to be considered differently</a:t>
            </a:r>
          </a:p>
        </p:txBody>
      </p:sp>
      <p:sp>
        <p:nvSpPr>
          <p:cNvPr id="375" name="d1 = “artificial intelligence book”"/>
          <p:cNvSpPr txBox="1"/>
          <p:nvPr/>
        </p:nvSpPr>
        <p:spPr>
          <a:xfrm>
            <a:off x="1521583" y="4339797"/>
            <a:ext cx="2399491"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000000"/>
                </a:solidFill>
                <a:latin typeface="Arial"/>
                <a:ea typeface="Arial"/>
                <a:cs typeface="Arial"/>
                <a:sym typeface="Arial"/>
              </a:defRPr>
            </a:pPr>
            <a:r>
              <a:t>d1 = “</a:t>
            </a:r>
            <a:r>
              <a:rPr b="1">
                <a:solidFill>
                  <a:srgbClr val="FF2600"/>
                </a:solidFill>
              </a:rPr>
              <a:t>artificial intelligence</a:t>
            </a:r>
            <a:r>
              <a:t> book” </a:t>
            </a:r>
          </a:p>
        </p:txBody>
      </p:sp>
      <p:sp>
        <p:nvSpPr>
          <p:cNvPr id="376" name="q = “artificial intelligence”"/>
          <p:cNvSpPr txBox="1"/>
          <p:nvPr/>
        </p:nvSpPr>
        <p:spPr>
          <a:xfrm>
            <a:off x="4605321" y="3676562"/>
            <a:ext cx="3332791"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rgbClr val="FF2600"/>
                </a:solidFill>
                <a:latin typeface="Arial"/>
                <a:ea typeface="Arial"/>
                <a:cs typeface="Arial"/>
                <a:sym typeface="Arial"/>
              </a:defRPr>
            </a:pPr>
            <a:r>
              <a:rPr>
                <a:solidFill>
                  <a:srgbClr val="000000"/>
                </a:solidFill>
              </a:rPr>
              <a:t>q = </a:t>
            </a:r>
            <a:r>
              <a:t>“artificial intelligence” </a:t>
            </a:r>
          </a:p>
        </p:txBody>
      </p:sp>
      <p:sp>
        <p:nvSpPr>
          <p:cNvPr id="377" name="d2 = “Artificial intelligence was founded as an academic discipline in 1955, and in the years since has experienced several waves of optimism “"/>
          <p:cNvSpPr txBox="1"/>
          <p:nvPr/>
        </p:nvSpPr>
        <p:spPr>
          <a:xfrm>
            <a:off x="6474583" y="4276297"/>
            <a:ext cx="4259148" cy="11507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000000"/>
                </a:solidFill>
                <a:latin typeface="Arial"/>
                <a:ea typeface="Arial"/>
                <a:cs typeface="Arial"/>
                <a:sym typeface="Arial"/>
              </a:defRPr>
            </a:pPr>
            <a:r>
              <a:t>d2 = “</a:t>
            </a:r>
            <a:r>
              <a:rPr b="1">
                <a:solidFill>
                  <a:srgbClr val="FF2600"/>
                </a:solidFill>
              </a:rPr>
              <a:t>Artificial intelligence</a:t>
            </a:r>
            <a:r>
              <a:t> was founded as an academic discipline in 1955, and in the years since has experienced several waves of optimism “</a:t>
            </a:r>
          </a:p>
        </p:txBody>
      </p:sp>
      <p:pic>
        <p:nvPicPr>
          <p:cNvPr id="378" name="latex-image-1.pdf" descr="latex-image-1.pdf"/>
          <p:cNvPicPr>
            <a:picLocks noChangeAspect="1"/>
          </p:cNvPicPr>
          <p:nvPr/>
        </p:nvPicPr>
        <p:blipFill>
          <a:blip r:embed="rId3">
            <a:extLst/>
          </a:blip>
          <a:stretch>
            <a:fillRect/>
          </a:stretch>
        </p:blipFill>
        <p:spPr>
          <a:xfrm>
            <a:off x="3639939" y="5906988"/>
            <a:ext cx="3859504" cy="35522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5" grpId="1"/>
      <p:bldP build="whole" bldLvl="1" animBg="1" rev="0" advAuto="0" spid="376" grpId="2"/>
      <p:bldP build="whole" bldLvl="1" animBg="1" rev="0" advAuto="0" spid="377" grpId="3"/>
    </p:bld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Retrieving short documents vs. retrieving long documents"/>
          <p:cNvSpPr txBox="1"/>
          <p:nvPr>
            <p:ph type="title" idx="4294967295"/>
          </p:nvPr>
        </p:nvSpPr>
        <p:spPr>
          <a:xfrm>
            <a:off x="386860" y="528637"/>
            <a:ext cx="10964265" cy="738263"/>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Retrieving short documents vs. retrieving long documents</a:t>
            </a:r>
          </a:p>
        </p:txBody>
      </p:sp>
      <p:sp>
        <p:nvSpPr>
          <p:cNvPr id="38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84" name="The difference between retrieving short documents and long documents…"/>
          <p:cNvSpPr txBox="1"/>
          <p:nvPr>
            <p:ph type="body" sz="half" idx="4294967295"/>
          </p:nvPr>
        </p:nvSpPr>
        <p:spPr>
          <a:xfrm>
            <a:off x="681954" y="1319968"/>
            <a:ext cx="10964265" cy="1676625"/>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The difference between retrieving short documents and long documents</a:t>
            </a:r>
          </a:p>
          <a:p>
            <a:pPr lvl="1" marL="800100" indent="-342900">
              <a:spcBef>
                <a:spcPts val="500"/>
              </a:spcBef>
              <a:buChar char="•"/>
              <a:defRPr sz="2400">
                <a:solidFill>
                  <a:srgbClr val="000000"/>
                </a:solidFill>
                <a:latin typeface="Arial"/>
                <a:ea typeface="Arial"/>
                <a:cs typeface="Arial"/>
                <a:sym typeface="Arial"/>
              </a:defRPr>
            </a:pPr>
            <a:r>
              <a:t>Longer documents cover more topics, so the query may match a small subset of the vocabulary</a:t>
            </a:r>
          </a:p>
          <a:p>
            <a:pPr lvl="1" marL="800100" indent="-342900">
              <a:spcBef>
                <a:spcPts val="500"/>
              </a:spcBef>
              <a:buChar char="•"/>
              <a:defRPr sz="2400">
                <a:solidFill>
                  <a:srgbClr val="000000"/>
                </a:solidFill>
                <a:latin typeface="Arial"/>
                <a:ea typeface="Arial"/>
                <a:cs typeface="Arial"/>
                <a:sym typeface="Arial"/>
              </a:defRPr>
            </a:pPr>
            <a:r>
              <a:t>Longer documents need to be considered differently</a:t>
            </a:r>
          </a:p>
        </p:txBody>
      </p:sp>
      <p:sp>
        <p:nvSpPr>
          <p:cNvPr id="385" name="Line"/>
          <p:cNvSpPr/>
          <p:nvPr/>
        </p:nvSpPr>
        <p:spPr>
          <a:xfrm>
            <a:off x="3403600" y="4622800"/>
            <a:ext cx="6415778" cy="0"/>
          </a:xfrm>
          <a:prstGeom prst="line">
            <a:avLst/>
          </a:prstGeom>
          <a:ln w="25400">
            <a:solidFill>
              <a:schemeClr val="accent1"/>
            </a:solidFill>
            <a:tailEnd type="triangle"/>
          </a:ln>
        </p:spPr>
        <p:txBody>
          <a:bodyPr lIns="45718" tIns="45718" rIns="45718" bIns="45718"/>
          <a:lstStyle/>
          <a:p>
            <a:pPr/>
          </a:p>
        </p:txBody>
      </p:sp>
      <p:sp>
        <p:nvSpPr>
          <p:cNvPr id="386" name="Line"/>
          <p:cNvSpPr/>
          <p:nvPr/>
        </p:nvSpPr>
        <p:spPr>
          <a:xfrm flipV="1">
            <a:off x="3429000" y="3316632"/>
            <a:ext cx="0" cy="1318869"/>
          </a:xfrm>
          <a:prstGeom prst="line">
            <a:avLst/>
          </a:prstGeom>
          <a:ln w="25400">
            <a:solidFill>
              <a:schemeClr val="accent1"/>
            </a:solidFill>
            <a:tailEnd type="triangle"/>
          </a:ln>
        </p:spPr>
        <p:txBody>
          <a:bodyPr lIns="45718" tIns="45718" rIns="45718" bIns="45718"/>
          <a:lstStyle/>
          <a:p>
            <a:pPr/>
          </a:p>
        </p:txBody>
      </p:sp>
      <p:sp>
        <p:nvSpPr>
          <p:cNvPr id="387" name="Rectangle"/>
          <p:cNvSpPr/>
          <p:nvPr/>
        </p:nvSpPr>
        <p:spPr>
          <a:xfrm>
            <a:off x="4737100" y="4105993"/>
            <a:ext cx="121921" cy="505074"/>
          </a:xfrm>
          <a:prstGeom prst="rect">
            <a:avLst/>
          </a:prstGeom>
          <a:solidFill>
            <a:srgbClr val="0433FF"/>
          </a:solidFill>
          <a:ln w="12700">
            <a:miter lim="400000"/>
          </a:ln>
        </p:spPr>
        <p:txBody>
          <a:bodyPr lIns="45718" tIns="45718" rIns="45718" bIns="45718" anchor="ctr"/>
          <a:lstStyle/>
          <a:p>
            <a:pPr/>
          </a:p>
        </p:txBody>
      </p:sp>
      <p:sp>
        <p:nvSpPr>
          <p:cNvPr id="388" name="Rectangle"/>
          <p:cNvSpPr/>
          <p:nvPr/>
        </p:nvSpPr>
        <p:spPr>
          <a:xfrm>
            <a:off x="5283200" y="4255838"/>
            <a:ext cx="121921" cy="355229"/>
          </a:xfrm>
          <a:prstGeom prst="rect">
            <a:avLst/>
          </a:prstGeom>
          <a:solidFill>
            <a:srgbClr val="0433FF"/>
          </a:solidFill>
          <a:ln w="12700">
            <a:miter lim="400000"/>
          </a:ln>
        </p:spPr>
        <p:txBody>
          <a:bodyPr lIns="45718" tIns="45718" rIns="45718" bIns="45718" anchor="ctr"/>
          <a:lstStyle/>
          <a:p>
            <a:pPr/>
          </a:p>
        </p:txBody>
      </p:sp>
      <p:sp>
        <p:nvSpPr>
          <p:cNvPr id="389" name="Rectangle"/>
          <p:cNvSpPr/>
          <p:nvPr/>
        </p:nvSpPr>
        <p:spPr>
          <a:xfrm>
            <a:off x="7198359" y="4255838"/>
            <a:ext cx="121921" cy="355229"/>
          </a:xfrm>
          <a:prstGeom prst="rect">
            <a:avLst/>
          </a:prstGeom>
          <a:solidFill>
            <a:srgbClr val="0433FF"/>
          </a:solidFill>
          <a:ln w="12700">
            <a:miter lim="400000"/>
          </a:ln>
        </p:spPr>
        <p:txBody>
          <a:bodyPr lIns="45718" tIns="45718" rIns="45718" bIns="45718" anchor="ctr"/>
          <a:lstStyle/>
          <a:p>
            <a:pPr/>
          </a:p>
        </p:txBody>
      </p:sp>
      <p:sp>
        <p:nvSpPr>
          <p:cNvPr id="390" name="Rectangle"/>
          <p:cNvSpPr/>
          <p:nvPr/>
        </p:nvSpPr>
        <p:spPr>
          <a:xfrm>
            <a:off x="8798559" y="4255838"/>
            <a:ext cx="121921" cy="355229"/>
          </a:xfrm>
          <a:prstGeom prst="rect">
            <a:avLst/>
          </a:prstGeom>
          <a:solidFill>
            <a:srgbClr val="0433FF"/>
          </a:solidFill>
          <a:ln w="12700">
            <a:miter lim="400000"/>
          </a:ln>
        </p:spPr>
        <p:txBody>
          <a:bodyPr lIns="45718" tIns="45718" rIns="45718" bIns="45718" anchor="ctr"/>
          <a:lstStyle/>
          <a:p>
            <a:pPr/>
          </a:p>
        </p:txBody>
      </p:sp>
      <p:sp>
        <p:nvSpPr>
          <p:cNvPr id="391" name="Line"/>
          <p:cNvSpPr/>
          <p:nvPr/>
        </p:nvSpPr>
        <p:spPr>
          <a:xfrm>
            <a:off x="3395979" y="6147406"/>
            <a:ext cx="6415779" cy="1"/>
          </a:xfrm>
          <a:prstGeom prst="line">
            <a:avLst/>
          </a:prstGeom>
          <a:ln w="25400">
            <a:solidFill>
              <a:schemeClr val="accent1"/>
            </a:solidFill>
            <a:tailEnd type="triangle"/>
          </a:ln>
        </p:spPr>
        <p:txBody>
          <a:bodyPr lIns="45718" tIns="45718" rIns="45718" bIns="45718"/>
          <a:lstStyle/>
          <a:p>
            <a:pPr/>
          </a:p>
        </p:txBody>
      </p:sp>
      <p:sp>
        <p:nvSpPr>
          <p:cNvPr id="392" name="Line"/>
          <p:cNvSpPr/>
          <p:nvPr/>
        </p:nvSpPr>
        <p:spPr>
          <a:xfrm flipV="1">
            <a:off x="3421379" y="4841239"/>
            <a:ext cx="1" cy="1318869"/>
          </a:xfrm>
          <a:prstGeom prst="line">
            <a:avLst/>
          </a:prstGeom>
          <a:ln w="25400">
            <a:solidFill>
              <a:schemeClr val="accent1"/>
            </a:solidFill>
            <a:tailEnd type="triangle"/>
          </a:ln>
        </p:spPr>
        <p:txBody>
          <a:bodyPr lIns="45718" tIns="45718" rIns="45718" bIns="45718"/>
          <a:lstStyle/>
          <a:p>
            <a:pPr/>
          </a:p>
        </p:txBody>
      </p:sp>
      <p:sp>
        <p:nvSpPr>
          <p:cNvPr id="393" name="Rectangle"/>
          <p:cNvSpPr/>
          <p:nvPr/>
        </p:nvSpPr>
        <p:spPr>
          <a:xfrm>
            <a:off x="4292600" y="5642319"/>
            <a:ext cx="121921" cy="505074"/>
          </a:xfrm>
          <a:prstGeom prst="rect">
            <a:avLst/>
          </a:prstGeom>
          <a:solidFill>
            <a:srgbClr val="0433FF"/>
          </a:solidFill>
          <a:ln w="12700">
            <a:miter lim="400000"/>
          </a:ln>
        </p:spPr>
        <p:txBody>
          <a:bodyPr lIns="45718" tIns="45718" rIns="45718" bIns="45718" anchor="ctr"/>
          <a:lstStyle/>
          <a:p>
            <a:pPr/>
          </a:p>
        </p:txBody>
      </p:sp>
      <p:sp>
        <p:nvSpPr>
          <p:cNvPr id="394" name="Rectangle"/>
          <p:cNvSpPr/>
          <p:nvPr/>
        </p:nvSpPr>
        <p:spPr>
          <a:xfrm>
            <a:off x="4838700" y="5792164"/>
            <a:ext cx="121921" cy="355229"/>
          </a:xfrm>
          <a:prstGeom prst="rect">
            <a:avLst/>
          </a:prstGeom>
          <a:solidFill>
            <a:srgbClr val="0433FF"/>
          </a:solidFill>
          <a:ln w="12700">
            <a:miter lim="400000"/>
          </a:ln>
        </p:spPr>
        <p:txBody>
          <a:bodyPr lIns="45718" tIns="45718" rIns="45718" bIns="45718" anchor="ctr"/>
          <a:lstStyle/>
          <a:p>
            <a:pPr/>
          </a:p>
        </p:txBody>
      </p:sp>
      <p:sp>
        <p:nvSpPr>
          <p:cNvPr id="395" name="Rectangle"/>
          <p:cNvSpPr/>
          <p:nvPr/>
        </p:nvSpPr>
        <p:spPr>
          <a:xfrm>
            <a:off x="6753859" y="5792164"/>
            <a:ext cx="121921" cy="355229"/>
          </a:xfrm>
          <a:prstGeom prst="rect">
            <a:avLst/>
          </a:prstGeom>
          <a:solidFill>
            <a:srgbClr val="0433FF"/>
          </a:solidFill>
          <a:ln w="12700">
            <a:miter lim="400000"/>
          </a:ln>
        </p:spPr>
        <p:txBody>
          <a:bodyPr lIns="45718" tIns="45718" rIns="45718" bIns="45718" anchor="ctr"/>
          <a:lstStyle/>
          <a:p>
            <a:pPr/>
          </a:p>
        </p:txBody>
      </p:sp>
      <p:sp>
        <p:nvSpPr>
          <p:cNvPr id="396" name="Rectangle"/>
          <p:cNvSpPr/>
          <p:nvPr/>
        </p:nvSpPr>
        <p:spPr>
          <a:xfrm>
            <a:off x="8354059" y="5792164"/>
            <a:ext cx="121921" cy="355229"/>
          </a:xfrm>
          <a:prstGeom prst="rect">
            <a:avLst/>
          </a:prstGeom>
          <a:solidFill>
            <a:srgbClr val="0433FF"/>
          </a:solidFill>
          <a:ln w="12700">
            <a:miter lim="400000"/>
          </a:ln>
        </p:spPr>
        <p:txBody>
          <a:bodyPr lIns="45718" tIns="45718" rIns="45718" bIns="45718" anchor="ctr"/>
          <a:lstStyle/>
          <a:p>
            <a:pPr/>
          </a:p>
        </p:txBody>
      </p:sp>
      <p:sp>
        <p:nvSpPr>
          <p:cNvPr id="397" name="Rectangle"/>
          <p:cNvSpPr/>
          <p:nvPr/>
        </p:nvSpPr>
        <p:spPr>
          <a:xfrm>
            <a:off x="6372859" y="5792164"/>
            <a:ext cx="121921" cy="355229"/>
          </a:xfrm>
          <a:prstGeom prst="rect">
            <a:avLst/>
          </a:prstGeom>
          <a:solidFill>
            <a:srgbClr val="0433FF"/>
          </a:solidFill>
          <a:ln w="12700">
            <a:miter lim="400000"/>
          </a:ln>
        </p:spPr>
        <p:txBody>
          <a:bodyPr lIns="45718" tIns="45718" rIns="45718" bIns="45718" anchor="ctr"/>
          <a:lstStyle/>
          <a:p>
            <a:pPr/>
          </a:p>
        </p:txBody>
      </p:sp>
      <p:sp>
        <p:nvSpPr>
          <p:cNvPr id="398" name="Rectangle"/>
          <p:cNvSpPr/>
          <p:nvPr/>
        </p:nvSpPr>
        <p:spPr>
          <a:xfrm>
            <a:off x="7973059" y="5792164"/>
            <a:ext cx="121921" cy="355229"/>
          </a:xfrm>
          <a:prstGeom prst="rect">
            <a:avLst/>
          </a:prstGeom>
          <a:solidFill>
            <a:srgbClr val="0433FF"/>
          </a:solidFill>
          <a:ln w="12700">
            <a:miter lim="400000"/>
          </a:ln>
        </p:spPr>
        <p:txBody>
          <a:bodyPr lIns="45718" tIns="45718" rIns="45718" bIns="45718" anchor="ctr"/>
          <a:lstStyle/>
          <a:p>
            <a:pPr/>
          </a:p>
        </p:txBody>
      </p:sp>
      <p:sp>
        <p:nvSpPr>
          <p:cNvPr id="399" name="Rectangle"/>
          <p:cNvSpPr/>
          <p:nvPr/>
        </p:nvSpPr>
        <p:spPr>
          <a:xfrm>
            <a:off x="5605779" y="5792164"/>
            <a:ext cx="121921" cy="355229"/>
          </a:xfrm>
          <a:prstGeom prst="rect">
            <a:avLst/>
          </a:prstGeom>
          <a:solidFill>
            <a:srgbClr val="0433FF"/>
          </a:solidFill>
          <a:ln w="12700">
            <a:miter lim="400000"/>
          </a:ln>
        </p:spPr>
        <p:txBody>
          <a:bodyPr lIns="45718" tIns="45718" rIns="45718" bIns="45718" anchor="ctr"/>
          <a:lstStyle/>
          <a:p>
            <a:pPr/>
          </a:p>
        </p:txBody>
      </p:sp>
      <p:sp>
        <p:nvSpPr>
          <p:cNvPr id="400" name="Rectangle"/>
          <p:cNvSpPr/>
          <p:nvPr/>
        </p:nvSpPr>
        <p:spPr>
          <a:xfrm>
            <a:off x="7205980" y="5642319"/>
            <a:ext cx="121921" cy="505074"/>
          </a:xfrm>
          <a:prstGeom prst="rect">
            <a:avLst/>
          </a:prstGeom>
          <a:solidFill>
            <a:srgbClr val="0433FF"/>
          </a:solidFill>
          <a:ln w="12700">
            <a:miter lim="400000"/>
          </a:ln>
        </p:spPr>
        <p:txBody>
          <a:bodyPr lIns="45718" tIns="45718" rIns="45718" bIns="45718" anchor="ctr"/>
          <a:lstStyle/>
          <a:p>
            <a:pPr/>
          </a:p>
        </p:txBody>
      </p:sp>
      <p:sp>
        <p:nvSpPr>
          <p:cNvPr id="401" name="Rectangle"/>
          <p:cNvSpPr/>
          <p:nvPr/>
        </p:nvSpPr>
        <p:spPr>
          <a:xfrm>
            <a:off x="5906769" y="5792164"/>
            <a:ext cx="121921" cy="355229"/>
          </a:xfrm>
          <a:prstGeom prst="rect">
            <a:avLst/>
          </a:prstGeom>
          <a:solidFill>
            <a:srgbClr val="0433FF"/>
          </a:solidFill>
          <a:ln w="12700">
            <a:miter lim="400000"/>
          </a:ln>
        </p:spPr>
        <p:txBody>
          <a:bodyPr lIns="45718" tIns="45718" rIns="45718" bIns="45718" anchor="ctr"/>
          <a:lstStyle/>
          <a:p>
            <a:pPr/>
          </a:p>
        </p:txBody>
      </p:sp>
      <p:sp>
        <p:nvSpPr>
          <p:cNvPr id="402" name="Rectangle"/>
          <p:cNvSpPr/>
          <p:nvPr/>
        </p:nvSpPr>
        <p:spPr>
          <a:xfrm>
            <a:off x="5139690" y="5792164"/>
            <a:ext cx="121921" cy="355229"/>
          </a:xfrm>
          <a:prstGeom prst="rect">
            <a:avLst/>
          </a:prstGeom>
          <a:solidFill>
            <a:srgbClr val="0433FF"/>
          </a:solidFill>
          <a:ln w="12700">
            <a:miter lim="400000"/>
          </a:ln>
        </p:spPr>
        <p:txBody>
          <a:bodyPr lIns="45718" tIns="45718" rIns="45718" bIns="45718" anchor="ctr"/>
          <a:lstStyle/>
          <a:p>
            <a:pPr/>
          </a:p>
        </p:txBody>
      </p:sp>
      <p:sp>
        <p:nvSpPr>
          <p:cNvPr id="403" name="Short document"/>
          <p:cNvSpPr txBox="1"/>
          <p:nvPr/>
        </p:nvSpPr>
        <p:spPr>
          <a:xfrm>
            <a:off x="511677" y="3909517"/>
            <a:ext cx="2076583"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Short document</a:t>
            </a:r>
          </a:p>
        </p:txBody>
      </p:sp>
      <p:sp>
        <p:nvSpPr>
          <p:cNvPr id="404" name="Long document"/>
          <p:cNvSpPr txBox="1"/>
          <p:nvPr/>
        </p:nvSpPr>
        <p:spPr>
          <a:xfrm>
            <a:off x="486277" y="5281724"/>
            <a:ext cx="2030335"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Long document</a:t>
            </a:r>
          </a:p>
        </p:txBody>
      </p:sp>
      <p:sp>
        <p:nvSpPr>
          <p:cNvPr id="405" name="the"/>
          <p:cNvSpPr txBox="1"/>
          <p:nvPr/>
        </p:nvSpPr>
        <p:spPr>
          <a:xfrm>
            <a:off x="4631235" y="4760417"/>
            <a:ext cx="33365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the</a:t>
            </a:r>
          </a:p>
        </p:txBody>
      </p:sp>
      <p:sp>
        <p:nvSpPr>
          <p:cNvPr id="406" name="a"/>
          <p:cNvSpPr txBox="1"/>
          <p:nvPr/>
        </p:nvSpPr>
        <p:spPr>
          <a:xfrm>
            <a:off x="5177335" y="4760417"/>
            <a:ext cx="195959"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a</a:t>
            </a:r>
          </a:p>
        </p:txBody>
      </p:sp>
      <p:sp>
        <p:nvSpPr>
          <p:cNvPr id="407" name="business"/>
          <p:cNvSpPr txBox="1"/>
          <p:nvPr/>
        </p:nvSpPr>
        <p:spPr>
          <a:xfrm>
            <a:off x="7125515" y="4760417"/>
            <a:ext cx="755752"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business</a:t>
            </a:r>
          </a:p>
        </p:txBody>
      </p:sp>
      <p:sp>
        <p:nvSpPr>
          <p:cNvPr id="408" name="intelligence"/>
          <p:cNvSpPr txBox="1"/>
          <p:nvPr/>
        </p:nvSpPr>
        <p:spPr>
          <a:xfrm>
            <a:off x="8481644" y="4760417"/>
            <a:ext cx="930203"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intelligence</a:t>
            </a:r>
          </a:p>
        </p:txBody>
      </p:sp>
      <p:sp>
        <p:nvSpPr>
          <p:cNvPr id="409" name="the"/>
          <p:cNvSpPr txBox="1"/>
          <p:nvPr/>
        </p:nvSpPr>
        <p:spPr>
          <a:xfrm>
            <a:off x="4732835" y="6310424"/>
            <a:ext cx="33365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the</a:t>
            </a:r>
          </a:p>
        </p:txBody>
      </p:sp>
      <p:sp>
        <p:nvSpPr>
          <p:cNvPr id="410" name="a"/>
          <p:cNvSpPr txBox="1"/>
          <p:nvPr/>
        </p:nvSpPr>
        <p:spPr>
          <a:xfrm>
            <a:off x="5102670" y="6310424"/>
            <a:ext cx="19596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a</a:t>
            </a:r>
          </a:p>
        </p:txBody>
      </p:sp>
      <p:sp>
        <p:nvSpPr>
          <p:cNvPr id="411" name="business"/>
          <p:cNvSpPr txBox="1"/>
          <p:nvPr/>
        </p:nvSpPr>
        <p:spPr>
          <a:xfrm>
            <a:off x="6889064" y="6310424"/>
            <a:ext cx="755752"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business</a:t>
            </a:r>
          </a:p>
        </p:txBody>
      </p:sp>
      <p:sp>
        <p:nvSpPr>
          <p:cNvPr id="412" name="AI"/>
          <p:cNvSpPr txBox="1"/>
          <p:nvPr/>
        </p:nvSpPr>
        <p:spPr>
          <a:xfrm>
            <a:off x="8336864" y="6310424"/>
            <a:ext cx="26013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AI</a:t>
            </a:r>
          </a:p>
        </p:txBody>
      </p:sp>
      <p:sp>
        <p:nvSpPr>
          <p:cNvPr id="413" name="bot"/>
          <p:cNvSpPr txBox="1"/>
          <p:nvPr/>
        </p:nvSpPr>
        <p:spPr>
          <a:xfrm>
            <a:off x="7903955" y="6310424"/>
            <a:ext cx="333651"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bot</a:t>
            </a:r>
          </a:p>
        </p:txBody>
      </p:sp>
      <p:sp>
        <p:nvSpPr>
          <p:cNvPr id="414" name="ML"/>
          <p:cNvSpPr txBox="1"/>
          <p:nvPr/>
        </p:nvSpPr>
        <p:spPr>
          <a:xfrm>
            <a:off x="4223495" y="6310424"/>
            <a:ext cx="33349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ML</a:t>
            </a:r>
          </a:p>
        </p:txBody>
      </p:sp>
      <p:sp>
        <p:nvSpPr>
          <p:cNvPr id="415" name="learn"/>
          <p:cNvSpPr txBox="1"/>
          <p:nvPr/>
        </p:nvSpPr>
        <p:spPr>
          <a:xfrm>
            <a:off x="5499995" y="6310424"/>
            <a:ext cx="471261"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learn</a:t>
            </a:r>
          </a:p>
        </p:txBody>
      </p:sp>
      <p:sp>
        <p:nvSpPr>
          <p:cNvPr id="416" name="NLP"/>
          <p:cNvSpPr txBox="1"/>
          <p:nvPr/>
        </p:nvSpPr>
        <p:spPr>
          <a:xfrm>
            <a:off x="6234269" y="6310424"/>
            <a:ext cx="42531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NLP</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Document length pivot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Document length pivoting</a:t>
            </a:r>
          </a:p>
        </p:txBody>
      </p:sp>
      <p:sp>
        <p:nvSpPr>
          <p:cNvPr id="42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22" name="For each query q and each document d, compute their relevance score score(q, d)…"/>
          <p:cNvSpPr txBox="1"/>
          <p:nvPr>
            <p:ph type="body" idx="4294967295"/>
          </p:nvPr>
        </p:nvSpPr>
        <p:spPr>
          <a:xfrm>
            <a:off x="681954" y="1742860"/>
            <a:ext cx="11179524" cy="421806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For each query q and each document d, compute their relevance score score(q, d)</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Manually evaluate the relevance between q and d</a:t>
            </a:r>
          </a:p>
        </p:txBody>
      </p:sp>
      <p:pic>
        <p:nvPicPr>
          <p:cNvPr id="423" name="Image" descr="Image"/>
          <p:cNvPicPr>
            <a:picLocks noChangeAspect="1"/>
          </p:cNvPicPr>
          <p:nvPr/>
        </p:nvPicPr>
        <p:blipFill>
          <a:blip r:embed="rId3">
            <a:extLst/>
          </a:blip>
          <a:stretch>
            <a:fillRect/>
          </a:stretch>
        </p:blipFill>
        <p:spPr>
          <a:xfrm>
            <a:off x="3401211" y="3498850"/>
            <a:ext cx="4471269" cy="3128604"/>
          </a:xfrm>
          <a:prstGeom prst="rect">
            <a:avLst/>
          </a:prstGeom>
          <a:ln w="12700">
            <a:miter lim="400000"/>
          </a:ln>
        </p:spPr>
      </p:pic>
      <p:sp>
        <p:nvSpPr>
          <p:cNvPr id="424" name="relevance score"/>
          <p:cNvSpPr txBox="1"/>
          <p:nvPr/>
        </p:nvSpPr>
        <p:spPr>
          <a:xfrm>
            <a:off x="6021203" y="4755095"/>
            <a:ext cx="2120667"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relevance score</a:t>
            </a:r>
          </a:p>
        </p:txBody>
      </p:sp>
      <p:sp>
        <p:nvSpPr>
          <p:cNvPr id="425" name="relevance judg@l"/>
          <p:cNvSpPr txBox="1"/>
          <p:nvPr/>
        </p:nvSpPr>
        <p:spPr>
          <a:xfrm>
            <a:off x="6288117" y="3476543"/>
            <a:ext cx="2305977"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relevance judg@l</a:t>
            </a:r>
          </a:p>
        </p:txBody>
      </p:sp>
      <p:sp>
        <p:nvSpPr>
          <p:cNvPr id="426" name="Line"/>
          <p:cNvSpPr/>
          <p:nvPr/>
        </p:nvSpPr>
        <p:spPr>
          <a:xfrm flipH="1" flipV="1">
            <a:off x="6316945" y="4480585"/>
            <a:ext cx="692436" cy="326085"/>
          </a:xfrm>
          <a:prstGeom prst="line">
            <a:avLst/>
          </a:prstGeom>
          <a:ln w="25400">
            <a:solidFill>
              <a:srgbClr val="000000"/>
            </a:solidFill>
            <a:tailEnd type="triangle"/>
          </a:ln>
        </p:spPr>
        <p:txBody>
          <a:bodyPr lIns="45718" tIns="45718" rIns="45718" bIns="45718"/>
          <a:lstStyle/>
          <a:p>
            <a:pPr/>
          </a:p>
        </p:txBody>
      </p:sp>
      <p:sp>
        <p:nvSpPr>
          <p:cNvPr id="427" name="Line"/>
          <p:cNvSpPr/>
          <p:nvPr/>
        </p:nvSpPr>
        <p:spPr>
          <a:xfrm flipH="1">
            <a:off x="6161518" y="3858758"/>
            <a:ext cx="675570" cy="376669"/>
          </a:xfrm>
          <a:prstGeom prst="line">
            <a:avLst/>
          </a:prstGeom>
          <a:ln w="25400">
            <a:solidFill>
              <a:srgbClr val="000000"/>
            </a:solidFill>
            <a:tailEnd type="triangle"/>
          </a:ln>
        </p:spPr>
        <p:txBody>
          <a:bodyPr lIns="45718" tIns="45718" rIns="45718" bIns="45718"/>
          <a:lstStyle/>
          <a:p>
            <a:pPr/>
          </a:p>
        </p:txBody>
      </p:sp>
      <p:pic>
        <p:nvPicPr>
          <p:cNvPr id="428" name="latex-image-1.pdf" descr="latex-image-1.pdf"/>
          <p:cNvPicPr>
            <a:picLocks noChangeAspect="1"/>
          </p:cNvPicPr>
          <p:nvPr/>
        </p:nvPicPr>
        <p:blipFill>
          <a:blip r:embed="rId4">
            <a:extLst/>
          </a:blip>
          <a:stretch>
            <a:fillRect/>
          </a:stretch>
        </p:blipFill>
        <p:spPr>
          <a:xfrm>
            <a:off x="8601372" y="3389987"/>
            <a:ext cx="2900907" cy="560626"/>
          </a:xfrm>
          <a:prstGeom prst="rect">
            <a:avLst/>
          </a:prstGeom>
          <a:ln w="12700">
            <a:miter lim="400000"/>
          </a:ln>
        </p:spPr>
      </p:pic>
      <p:sp>
        <p:nvSpPr>
          <p:cNvPr id="429" name="Pivoted Document Length Normalization: http://singhal.info/pivoted-dln.pdf"/>
          <p:cNvSpPr txBox="1"/>
          <p:nvPr/>
        </p:nvSpPr>
        <p:spPr>
          <a:xfrm>
            <a:off x="493266" y="6404329"/>
            <a:ext cx="4516273" cy="231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
                <a:solidFill>
                  <a:schemeClr val="accent4"/>
                </a:solidFill>
              </a:defRPr>
            </a:lvl1pPr>
          </a:lstStyle>
          <a:p>
            <a:pPr/>
            <a:r>
              <a:t>Pivoted Document Length Normalization: http://singhal.info/pivoted-dln.pdf</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42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7" grpId="2"/>
      <p:bldP build="whole" bldLvl="1" animBg="1" rev="0" advAuto="0" spid="426"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Document length pivot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Document length pivoting</a:t>
            </a:r>
          </a:p>
        </p:txBody>
      </p:sp>
      <p:sp>
        <p:nvSpPr>
          <p:cNvPr id="43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35" name="Rotate the relevance score curve, such that it most closely align with the relevance judgement curve"/>
          <p:cNvSpPr txBox="1"/>
          <p:nvPr>
            <p:ph type="body" idx="4294967295"/>
          </p:nvPr>
        </p:nvSpPr>
        <p:spPr>
          <a:xfrm>
            <a:off x="770854" y="17428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Rotate the relevance score curve, such that it most closely align with the relevance judgement curve</a:t>
            </a:r>
          </a:p>
        </p:txBody>
      </p:sp>
      <p:pic>
        <p:nvPicPr>
          <p:cNvPr id="436" name="Image" descr="Image"/>
          <p:cNvPicPr>
            <a:picLocks noChangeAspect="1"/>
          </p:cNvPicPr>
          <p:nvPr/>
        </p:nvPicPr>
        <p:blipFill>
          <a:blip r:embed="rId3">
            <a:extLst/>
          </a:blip>
          <a:stretch>
            <a:fillRect/>
          </a:stretch>
        </p:blipFill>
        <p:spPr>
          <a:xfrm>
            <a:off x="954059" y="2513134"/>
            <a:ext cx="7402371" cy="3475127"/>
          </a:xfrm>
          <a:prstGeom prst="rect">
            <a:avLst/>
          </a:prstGeom>
          <a:ln w="12700">
            <a:miter lim="400000"/>
          </a:ln>
        </p:spPr>
      </p:pic>
      <p:sp>
        <p:nvSpPr>
          <p:cNvPr id="443" name="Connection Line"/>
          <p:cNvSpPr/>
          <p:nvPr/>
        </p:nvSpPr>
        <p:spPr>
          <a:xfrm>
            <a:off x="4655244" y="4213719"/>
            <a:ext cx="1674649" cy="1267101"/>
          </a:xfrm>
          <a:custGeom>
            <a:avLst/>
            <a:gdLst/>
            <a:ahLst/>
            <a:cxnLst>
              <a:cxn ang="0">
                <a:pos x="wd2" y="hd2"/>
              </a:cxn>
              <a:cxn ang="5400000">
                <a:pos x="wd2" y="hd2"/>
              </a:cxn>
              <a:cxn ang="10800000">
                <a:pos x="wd2" y="hd2"/>
              </a:cxn>
              <a:cxn ang="16200000">
                <a:pos x="wd2" y="hd2"/>
              </a:cxn>
            </a:cxnLst>
            <a:rect l="0" t="0" r="r" b="b"/>
            <a:pathLst>
              <a:path w="21600" h="19562" fill="norm" stroke="1" extrusionOk="0">
                <a:moveTo>
                  <a:pt x="21600" y="19562"/>
                </a:moveTo>
                <a:cubicBezTo>
                  <a:pt x="19886" y="4292"/>
                  <a:pt x="12686" y="-2038"/>
                  <a:pt x="0" y="571"/>
                </a:cubicBezTo>
              </a:path>
            </a:pathLst>
          </a:custGeom>
          <a:ln w="25400">
            <a:solidFill>
              <a:srgbClr val="FF2600"/>
            </a:solidFill>
            <a:tailEnd type="triangle"/>
          </a:ln>
          <a:effectLst>
            <a:outerShdw sx="100000" sy="100000" kx="0" ky="0" algn="b" rotWithShape="0" blurRad="38100" dist="23000" dir="5400000">
              <a:srgbClr val="000000">
                <a:alpha val="35000"/>
              </a:srgbClr>
            </a:outerShdw>
          </a:effectLst>
        </p:spPr>
        <p:txBody>
          <a:bodyPr/>
          <a:lstStyle/>
          <a:p>
            <a:pPr/>
          </a:p>
        </p:txBody>
      </p:sp>
      <p:pic>
        <p:nvPicPr>
          <p:cNvPr id="438" name="latex-image-1.pdf" descr="latex-image-1.pdf"/>
          <p:cNvPicPr>
            <a:picLocks noChangeAspect="1"/>
          </p:cNvPicPr>
          <p:nvPr/>
        </p:nvPicPr>
        <p:blipFill>
          <a:blip r:embed="rId4">
            <a:extLst/>
          </a:blip>
          <a:stretch>
            <a:fillRect/>
          </a:stretch>
        </p:blipFill>
        <p:spPr>
          <a:xfrm>
            <a:off x="401439" y="6136398"/>
            <a:ext cx="8899467" cy="285835"/>
          </a:xfrm>
          <a:prstGeom prst="rect">
            <a:avLst/>
          </a:prstGeom>
          <a:ln w="12700">
            <a:miter lim="400000"/>
          </a:ln>
        </p:spPr>
      </p:pic>
      <p:sp>
        <p:nvSpPr>
          <p:cNvPr id="439" name="Rectangle"/>
          <p:cNvSpPr/>
          <p:nvPr/>
        </p:nvSpPr>
        <p:spPr>
          <a:xfrm>
            <a:off x="3365500" y="5993714"/>
            <a:ext cx="2579490" cy="577107"/>
          </a:xfrm>
          <a:prstGeom prst="rect">
            <a:avLst/>
          </a:prstGeom>
          <a:ln w="50800">
            <a:solidFill>
              <a:srgbClr val="FF2600"/>
            </a:solidFill>
          </a:ln>
        </p:spPr>
        <p:txBody>
          <a:bodyPr lIns="45718" tIns="45718" rIns="45718" bIns="45718" anchor="ctr"/>
          <a:lstStyle/>
          <a:p>
            <a:pPr/>
          </a:p>
        </p:txBody>
      </p:sp>
      <p:pic>
        <p:nvPicPr>
          <p:cNvPr id="440" name="latex-image-1.pdf" descr="latex-image-1.pdf"/>
          <p:cNvPicPr>
            <a:picLocks noChangeAspect="1"/>
          </p:cNvPicPr>
          <p:nvPr/>
        </p:nvPicPr>
        <p:blipFill>
          <a:blip r:embed="rId5">
            <a:extLst/>
          </a:blip>
          <a:stretch>
            <a:fillRect/>
          </a:stretch>
        </p:blipFill>
        <p:spPr>
          <a:xfrm>
            <a:off x="9019033" y="3450927"/>
            <a:ext cx="881775" cy="246077"/>
          </a:xfrm>
          <a:prstGeom prst="rect">
            <a:avLst/>
          </a:prstGeom>
          <a:ln w="12700">
            <a:miter lim="400000"/>
          </a:ln>
        </p:spPr>
      </p:pic>
      <p:pic>
        <p:nvPicPr>
          <p:cNvPr id="441" name="latex-image-1.pdf" descr="latex-image-1.pdf"/>
          <p:cNvPicPr>
            <a:picLocks noChangeAspect="1"/>
          </p:cNvPicPr>
          <p:nvPr/>
        </p:nvPicPr>
        <p:blipFill>
          <a:blip r:embed="rId6">
            <a:extLst/>
          </a:blip>
          <a:stretch>
            <a:fillRect/>
          </a:stretch>
        </p:blipFill>
        <p:spPr>
          <a:xfrm>
            <a:off x="8280223" y="4131913"/>
            <a:ext cx="3743502" cy="237569"/>
          </a:xfrm>
          <a:prstGeom prst="rect">
            <a:avLst/>
          </a:prstGeom>
          <a:ln w="12700">
            <a:miter lim="400000"/>
          </a:ln>
        </p:spPr>
      </p:pic>
      <p:sp>
        <p:nvSpPr>
          <p:cNvPr id="442" name="Pivoted Document Length Normalization: http://singhal.info/pivoted-dln.pdf"/>
          <p:cNvSpPr txBox="1"/>
          <p:nvPr/>
        </p:nvSpPr>
        <p:spPr>
          <a:xfrm>
            <a:off x="493266" y="6597707"/>
            <a:ext cx="4516273" cy="231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
                <a:solidFill>
                  <a:schemeClr val="accent4"/>
                </a:solidFill>
              </a:defRPr>
            </a:lvl1pPr>
          </a:lstStyle>
          <a:p>
            <a:pPr/>
            <a:r>
              <a:t>Pivoted Document Length Normalization: http://singhal.info/pivoted-dln.pdf</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4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9"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Document length pivot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Document length pivoting</a:t>
            </a:r>
          </a:p>
        </p:txBody>
      </p:sp>
      <p:sp>
        <p:nvSpPr>
          <p:cNvPr id="44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49" name="Rotate the relevance score curve, such that it most closely align with the relevance judgement curve"/>
          <p:cNvSpPr txBox="1"/>
          <p:nvPr>
            <p:ph type="body" idx="4294967295"/>
          </p:nvPr>
        </p:nvSpPr>
        <p:spPr>
          <a:xfrm>
            <a:off x="770854" y="17428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Rotate the relevance score curve, such that it most closely align with the relevance judgement curve</a:t>
            </a:r>
          </a:p>
        </p:txBody>
      </p:sp>
      <p:pic>
        <p:nvPicPr>
          <p:cNvPr id="450" name="Image" descr="Image"/>
          <p:cNvPicPr>
            <a:picLocks noChangeAspect="1"/>
          </p:cNvPicPr>
          <p:nvPr/>
        </p:nvPicPr>
        <p:blipFill>
          <a:blip r:embed="rId3">
            <a:extLst/>
          </a:blip>
          <a:stretch>
            <a:fillRect/>
          </a:stretch>
        </p:blipFill>
        <p:spPr>
          <a:xfrm>
            <a:off x="1911350" y="2819400"/>
            <a:ext cx="5880100" cy="787400"/>
          </a:xfrm>
          <a:prstGeom prst="rect">
            <a:avLst/>
          </a:prstGeom>
          <a:ln w="12700">
            <a:miter lim="400000"/>
          </a:ln>
        </p:spPr>
      </p:pic>
      <p:pic>
        <p:nvPicPr>
          <p:cNvPr id="451" name="Image" descr="Image"/>
          <p:cNvPicPr>
            <a:picLocks noChangeAspect="1"/>
          </p:cNvPicPr>
          <p:nvPr/>
        </p:nvPicPr>
        <p:blipFill>
          <a:blip r:embed="rId4">
            <a:extLst/>
          </a:blip>
          <a:stretch>
            <a:fillRect/>
          </a:stretch>
        </p:blipFill>
        <p:spPr>
          <a:xfrm>
            <a:off x="1993900" y="3651250"/>
            <a:ext cx="5299257" cy="944283"/>
          </a:xfrm>
          <a:prstGeom prst="rect">
            <a:avLst/>
          </a:prstGeom>
          <a:ln w="12700">
            <a:miter lim="400000"/>
          </a:ln>
        </p:spPr>
      </p:pic>
      <p:sp>
        <p:nvSpPr>
          <p:cNvPr id="452" name="standard formulation for doc length normalization"/>
          <p:cNvSpPr txBox="1"/>
          <p:nvPr/>
        </p:nvSpPr>
        <p:spPr>
          <a:xfrm>
            <a:off x="3620903" y="5995741"/>
            <a:ext cx="7271247" cy="3875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100">
                <a:solidFill>
                  <a:srgbClr val="FF2600"/>
                </a:solidFill>
                <a:latin typeface="Arial"/>
                <a:ea typeface="Arial"/>
                <a:cs typeface="Arial"/>
                <a:sym typeface="Arial"/>
              </a:defRPr>
            </a:lvl1pPr>
          </a:lstStyle>
          <a:p>
            <a:pPr/>
            <a:r>
              <a:t>standard formulation for doc length normalization</a:t>
            </a:r>
          </a:p>
        </p:txBody>
      </p:sp>
      <p:pic>
        <p:nvPicPr>
          <p:cNvPr id="453" name="Image" descr="Image"/>
          <p:cNvPicPr>
            <a:picLocks noChangeAspect="1"/>
          </p:cNvPicPr>
          <p:nvPr/>
        </p:nvPicPr>
        <p:blipFill>
          <a:blip r:embed="rId5">
            <a:extLst/>
          </a:blip>
          <a:stretch>
            <a:fillRect/>
          </a:stretch>
        </p:blipFill>
        <p:spPr>
          <a:xfrm>
            <a:off x="1715881" y="4870168"/>
            <a:ext cx="6271038" cy="850938"/>
          </a:xfrm>
          <a:prstGeom prst="rect">
            <a:avLst/>
          </a:prstGeom>
          <a:ln w="12700">
            <a:miter lim="400000"/>
          </a:ln>
        </p:spPr>
      </p:pic>
      <p:sp>
        <p:nvSpPr>
          <p:cNvPr id="454" name="Rectangle"/>
          <p:cNvSpPr/>
          <p:nvPr/>
        </p:nvSpPr>
        <p:spPr>
          <a:xfrm>
            <a:off x="2136528" y="4019445"/>
            <a:ext cx="5014001" cy="563388"/>
          </a:xfrm>
          <a:prstGeom prst="rect">
            <a:avLst/>
          </a:prstGeom>
          <a:ln w="25400">
            <a:solidFill>
              <a:schemeClr val="accent1"/>
            </a:solidFill>
            <a:custDash>
              <a:ds d="200000" sp="200000"/>
            </a:custDash>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455" name="fixing pivot to avgdl"/>
          <p:cNvSpPr txBox="1"/>
          <p:nvPr/>
        </p:nvSpPr>
        <p:spPr>
          <a:xfrm>
            <a:off x="7799203" y="4107382"/>
            <a:ext cx="2622943"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fixing pivot to avgdl</a:t>
            </a:r>
          </a:p>
        </p:txBody>
      </p:sp>
      <p:sp>
        <p:nvSpPr>
          <p:cNvPr id="456" name="Line"/>
          <p:cNvSpPr/>
          <p:nvPr/>
        </p:nvSpPr>
        <p:spPr>
          <a:xfrm flipH="1">
            <a:off x="7218645" y="4290085"/>
            <a:ext cx="525142" cy="1"/>
          </a:xfrm>
          <a:prstGeom prst="line">
            <a:avLst/>
          </a:prstGeom>
          <a:ln w="25400">
            <a:solidFill>
              <a:srgbClr val="FF2600"/>
            </a:solidFill>
            <a:tailEnd type="triangle"/>
          </a:ln>
        </p:spPr>
        <p:txBody>
          <a:bodyPr lIns="45718" tIns="45718" rIns="45718" bIns="45718"/>
          <a:lstStyle/>
          <a:p>
            <a:pPr/>
          </a:p>
        </p:txBody>
      </p:sp>
      <p:sp>
        <p:nvSpPr>
          <p:cNvPr id="457" name="Line"/>
          <p:cNvSpPr/>
          <p:nvPr/>
        </p:nvSpPr>
        <p:spPr>
          <a:xfrm flipH="1">
            <a:off x="7637745" y="5284583"/>
            <a:ext cx="525142" cy="1"/>
          </a:xfrm>
          <a:prstGeom prst="line">
            <a:avLst/>
          </a:prstGeom>
          <a:ln w="25400">
            <a:solidFill>
              <a:srgbClr val="FF2600"/>
            </a:solidFill>
            <a:tailEnd type="triangle"/>
          </a:ln>
        </p:spPr>
        <p:txBody>
          <a:bodyPr lIns="45718" tIns="45718" rIns="45718" bIns="45718"/>
          <a:lstStyle/>
          <a:p>
            <a:pPr/>
          </a:p>
        </p:txBody>
      </p:sp>
      <p:pic>
        <p:nvPicPr>
          <p:cNvPr id="458" name="latex-image-1.pdf" descr="latex-image-1.pdf"/>
          <p:cNvPicPr>
            <a:picLocks noChangeAspect="1"/>
          </p:cNvPicPr>
          <p:nvPr/>
        </p:nvPicPr>
        <p:blipFill>
          <a:blip r:embed="rId6">
            <a:extLst/>
          </a:blip>
          <a:stretch>
            <a:fillRect/>
          </a:stretch>
        </p:blipFill>
        <p:spPr>
          <a:xfrm>
            <a:off x="8402191" y="4924665"/>
            <a:ext cx="1865319" cy="657449"/>
          </a:xfrm>
          <a:prstGeom prst="rect">
            <a:avLst/>
          </a:prstGeom>
          <a:ln w="12700">
            <a:miter lim="400000"/>
          </a:ln>
        </p:spPr>
      </p:pic>
      <p:sp>
        <p:nvSpPr>
          <p:cNvPr id="459" name="Pivoted Document Length Normalization: http://singhal.info/pivoted-dln.pdf"/>
          <p:cNvSpPr txBox="1"/>
          <p:nvPr/>
        </p:nvSpPr>
        <p:spPr>
          <a:xfrm>
            <a:off x="493266" y="6404329"/>
            <a:ext cx="4516273" cy="231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
                <a:solidFill>
                  <a:schemeClr val="accent4"/>
                </a:solidFill>
              </a:defRPr>
            </a:lvl1pPr>
          </a:lstStyle>
          <a:p>
            <a:pPr/>
            <a:r>
              <a:t>Pivoted Document Length Normalization: http://singhal.info/pivoted-dln.pdf</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63" name="More on retrieval model design heuristic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More on retrieval model design heuristics</a:t>
            </a:r>
          </a:p>
        </p:txBody>
      </p:sp>
      <p:sp>
        <p:nvSpPr>
          <p:cNvPr id="464" name="Slide Number"/>
          <p:cNvSpPr txBox="1"/>
          <p:nvPr>
            <p:ph type="sldNum" sz="quarter" idx="4294967295"/>
          </p:nvPr>
        </p:nvSpPr>
        <p:spPr>
          <a:xfrm>
            <a:off x="10843899" y="6049983"/>
            <a:ext cx="25355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65" name="Axiomatic thinking in information retrieval [Fang et al., SIGIR 2004]"/>
          <p:cNvSpPr txBox="1"/>
          <p:nvPr>
            <p:ph type="body" idx="4294967295"/>
          </p:nvPr>
        </p:nvSpPr>
        <p:spPr>
          <a:xfrm>
            <a:off x="770854" y="17428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Axiomatic thinking in information retrieval [Fang et al., SIGIR 2004]</a:t>
            </a:r>
          </a:p>
        </p:txBody>
      </p:sp>
      <p:pic>
        <p:nvPicPr>
          <p:cNvPr id="466" name="Image" descr="Image"/>
          <p:cNvPicPr>
            <a:picLocks noChangeAspect="1"/>
          </p:cNvPicPr>
          <p:nvPr/>
        </p:nvPicPr>
        <p:blipFill>
          <a:blip r:embed="rId3">
            <a:extLst/>
          </a:blip>
          <a:stretch>
            <a:fillRect/>
          </a:stretch>
        </p:blipFill>
        <p:spPr>
          <a:xfrm>
            <a:off x="438150" y="2508250"/>
            <a:ext cx="11315700" cy="35941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pic>
        <p:nvPicPr>
          <p:cNvPr id="80" name="Image" descr="Image"/>
          <p:cNvPicPr>
            <a:picLocks noChangeAspect="1"/>
          </p:cNvPicPr>
          <p:nvPr/>
        </p:nvPicPr>
        <p:blipFill>
          <a:blip r:embed="rId3">
            <a:extLst/>
          </a:blip>
          <a:stretch>
            <a:fillRect/>
          </a:stretch>
        </p:blipFill>
        <p:spPr>
          <a:xfrm>
            <a:off x="3484349" y="0"/>
            <a:ext cx="5223302" cy="6858000"/>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70" name="IR != web search"/>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IR != web search</a:t>
            </a:r>
          </a:p>
        </p:txBody>
      </p:sp>
      <p:sp>
        <p:nvSpPr>
          <p:cNvPr id="471" name="The other side of information retrieval techniques…"/>
          <p:cNvSpPr txBox="1"/>
          <p:nvPr>
            <p:ph type="body" idx="4294967295"/>
          </p:nvPr>
        </p:nvSpPr>
        <p:spPr>
          <a:xfrm>
            <a:off x="656554" y="1717460"/>
            <a:ext cx="11179524" cy="421806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The other side of information retrieval techniques</a:t>
            </a:r>
          </a:p>
          <a:p>
            <a:pPr lvl="1" marL="800100" indent="-342900">
              <a:spcBef>
                <a:spcPts val="500"/>
              </a:spcBef>
              <a:buChar char="•"/>
              <a:defRPr sz="2400">
                <a:solidFill>
                  <a:srgbClr val="000000"/>
                </a:solidFill>
                <a:latin typeface="Arial"/>
                <a:ea typeface="Arial"/>
                <a:cs typeface="Arial"/>
                <a:sym typeface="Arial"/>
              </a:defRPr>
            </a:pPr>
            <a:r>
              <a:t>Recommender systems (users who bought this also bought…)</a:t>
            </a:r>
          </a:p>
          <a:p>
            <a:pPr lvl="1" marL="800100" indent="-342900">
              <a:spcBef>
                <a:spcPts val="500"/>
              </a:spcBef>
              <a:buChar char="•"/>
              <a:defRPr sz="2400">
                <a:solidFill>
                  <a:srgbClr val="000000"/>
                </a:solidFill>
                <a:latin typeface="Arial"/>
                <a:ea typeface="Arial"/>
                <a:cs typeface="Arial"/>
                <a:sym typeface="Arial"/>
              </a:defRPr>
            </a:pPr>
            <a:r>
              <a:t>Online advertising </a:t>
            </a:r>
          </a:p>
        </p:txBody>
      </p:sp>
      <p:pic>
        <p:nvPicPr>
          <p:cNvPr id="472" name="Image" descr="Image"/>
          <p:cNvPicPr>
            <a:picLocks noChangeAspect="1"/>
          </p:cNvPicPr>
          <p:nvPr/>
        </p:nvPicPr>
        <p:blipFill>
          <a:blip r:embed="rId3">
            <a:extLst/>
          </a:blip>
          <a:stretch>
            <a:fillRect/>
          </a:stretch>
        </p:blipFill>
        <p:spPr>
          <a:xfrm>
            <a:off x="825500" y="3263900"/>
            <a:ext cx="5421616" cy="2744275"/>
          </a:xfrm>
          <a:prstGeom prst="rect">
            <a:avLst/>
          </a:prstGeom>
          <a:ln w="12700">
            <a:miter lim="400000"/>
          </a:ln>
        </p:spPr>
      </p:pic>
      <p:pic>
        <p:nvPicPr>
          <p:cNvPr id="473" name="Image" descr="Image"/>
          <p:cNvPicPr>
            <a:picLocks noChangeAspect="1"/>
          </p:cNvPicPr>
          <p:nvPr/>
        </p:nvPicPr>
        <p:blipFill>
          <a:blip r:embed="rId4">
            <a:extLst/>
          </a:blip>
          <a:stretch>
            <a:fillRect/>
          </a:stretch>
        </p:blipFill>
        <p:spPr>
          <a:xfrm>
            <a:off x="6058598" y="3045859"/>
            <a:ext cx="9824156" cy="5192885"/>
          </a:xfrm>
          <a:prstGeom prst="rect">
            <a:avLst/>
          </a:prstGeom>
          <a:ln w="12700">
            <a:miter lim="400000"/>
          </a:ln>
        </p:spPr>
      </p:pic>
      <p:sp>
        <p:nvSpPr>
          <p:cNvPr id="474" name="Slide Number"/>
          <p:cNvSpPr txBox="1"/>
          <p:nvPr>
            <p:ph type="sldNum" sz="quarter" idx="4294967295"/>
          </p:nvPr>
        </p:nvSpPr>
        <p:spPr>
          <a:xfrm>
            <a:off x="10843899" y="6049983"/>
            <a:ext cx="25355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75" name="Rectangle"/>
          <p:cNvSpPr/>
          <p:nvPr/>
        </p:nvSpPr>
        <p:spPr>
          <a:xfrm>
            <a:off x="6363220" y="6466897"/>
            <a:ext cx="5965414" cy="657450"/>
          </a:xfrm>
          <a:prstGeom prst="rect">
            <a:avLst/>
          </a:prstGeom>
          <a:solidFill>
            <a:srgbClr val="FFFFFF"/>
          </a:solidFill>
          <a:ln w="12700">
            <a:miter lim="400000"/>
          </a:ln>
        </p:spPr>
        <p:txBody>
          <a:bodyPr lIns="45718" tIns="45718" rIns="45718" bIns="45718" anchor="ctr"/>
          <a:lstStyle/>
          <a:p>
            <a:pPr/>
          </a:p>
        </p:txBody>
      </p:sp>
      <p:sp>
        <p:nvSpPr>
          <p:cNvPr id="476" name="Rectangle"/>
          <p:cNvSpPr/>
          <p:nvPr/>
        </p:nvSpPr>
        <p:spPr>
          <a:xfrm>
            <a:off x="11951468" y="2847397"/>
            <a:ext cx="5800066" cy="4030540"/>
          </a:xfrm>
          <a:prstGeom prst="rect">
            <a:avLst/>
          </a:prstGeom>
          <a:solidFill>
            <a:srgbClr val="FFFFFF"/>
          </a:solidFill>
          <a:ln w="12700">
            <a:miter lim="400000"/>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80" name="IR != web search"/>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IR != web search</a:t>
            </a:r>
          </a:p>
        </p:txBody>
      </p:sp>
      <p:sp>
        <p:nvSpPr>
          <p:cNvPr id="481" name="Slide Number"/>
          <p:cNvSpPr txBox="1"/>
          <p:nvPr>
            <p:ph type="sldNum" sz="quarter" idx="4294967295"/>
          </p:nvPr>
        </p:nvSpPr>
        <p:spPr>
          <a:xfrm>
            <a:off x="10843899" y="6049983"/>
            <a:ext cx="25355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482" name="Image" descr="Image"/>
          <p:cNvPicPr>
            <a:picLocks noChangeAspect="1"/>
          </p:cNvPicPr>
          <p:nvPr/>
        </p:nvPicPr>
        <p:blipFill>
          <a:blip r:embed="rId3">
            <a:extLst/>
          </a:blip>
          <a:stretch>
            <a:fillRect/>
          </a:stretch>
        </p:blipFill>
        <p:spPr>
          <a:xfrm>
            <a:off x="264616" y="1343087"/>
            <a:ext cx="11662768" cy="5067077"/>
          </a:xfrm>
          <a:prstGeom prst="rect">
            <a:avLst/>
          </a:prstGeom>
          <a:ln w="12700">
            <a:miter lim="400000"/>
          </a:ln>
        </p:spPr>
      </p:pic>
      <p:sp>
        <p:nvSpPr>
          <p:cNvPr id="483" name="Factoid question answering systems"/>
          <p:cNvSpPr txBox="1"/>
          <p:nvPr>
            <p:ph type="body" idx="4294967295"/>
          </p:nvPr>
        </p:nvSpPr>
        <p:spPr>
          <a:xfrm>
            <a:off x="656554" y="17174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Factoid question answering systems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87" name="Syllabus"/>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Syllabus</a:t>
            </a:r>
          </a:p>
        </p:txBody>
      </p:sp>
      <p:sp>
        <p:nvSpPr>
          <p:cNvPr id="488" name="Vector space model, TF-IDF"/>
          <p:cNvSpPr txBox="1"/>
          <p:nvPr/>
        </p:nvSpPr>
        <p:spPr>
          <a:xfrm>
            <a:off x="1075251" y="1839415"/>
            <a:ext cx="3740248"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Vector space model, TF-IDF</a:t>
            </a:r>
          </a:p>
        </p:txBody>
      </p:sp>
      <p:sp>
        <p:nvSpPr>
          <p:cNvPr id="489" name="Probability ranking principle, BM25"/>
          <p:cNvSpPr txBox="1"/>
          <p:nvPr/>
        </p:nvSpPr>
        <p:spPr>
          <a:xfrm>
            <a:off x="1075251" y="2385515"/>
            <a:ext cx="4589263"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Probability ranking principle, BM25</a:t>
            </a:r>
          </a:p>
        </p:txBody>
      </p:sp>
      <p:sp>
        <p:nvSpPr>
          <p:cNvPr id="490" name="IR evaluation, query completion"/>
          <p:cNvSpPr txBox="1"/>
          <p:nvPr/>
        </p:nvSpPr>
        <p:spPr>
          <a:xfrm>
            <a:off x="1075251" y="2957703"/>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IR evaluation, query completion</a:t>
            </a:r>
          </a:p>
        </p:txBody>
      </p:sp>
      <p:sp>
        <p:nvSpPr>
          <p:cNvPr id="491" name="Inverted index, ES, PageRank, HITS"/>
          <p:cNvSpPr txBox="1"/>
          <p:nvPr/>
        </p:nvSpPr>
        <p:spPr>
          <a:xfrm>
            <a:off x="1075251" y="3529892"/>
            <a:ext cx="4589263"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Inverted index, ES, PageRank, HITS</a:t>
            </a:r>
          </a:p>
        </p:txBody>
      </p:sp>
      <p:sp>
        <p:nvSpPr>
          <p:cNvPr id="492" name="Relevance feedback, PRF"/>
          <p:cNvSpPr txBox="1"/>
          <p:nvPr/>
        </p:nvSpPr>
        <p:spPr>
          <a:xfrm>
            <a:off x="1075251" y="4102081"/>
            <a:ext cx="4589263"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Relevance feedback, PRF</a:t>
            </a:r>
          </a:p>
        </p:txBody>
      </p:sp>
      <p:sp>
        <p:nvSpPr>
          <p:cNvPr id="493" name="EM algorithm"/>
          <p:cNvSpPr txBox="1"/>
          <p:nvPr/>
        </p:nvSpPr>
        <p:spPr>
          <a:xfrm>
            <a:off x="7095051" y="1702469"/>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EM algorithm</a:t>
            </a:r>
          </a:p>
        </p:txBody>
      </p:sp>
      <p:sp>
        <p:nvSpPr>
          <p:cNvPr id="494" name="RNN/LSTM"/>
          <p:cNvSpPr txBox="1"/>
          <p:nvPr/>
        </p:nvSpPr>
        <p:spPr>
          <a:xfrm>
            <a:off x="7095051" y="2197769"/>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RNN/LSTM</a:t>
            </a:r>
          </a:p>
        </p:txBody>
      </p:sp>
      <p:sp>
        <p:nvSpPr>
          <p:cNvPr id="495" name="Transformer/Bert"/>
          <p:cNvSpPr txBox="1"/>
          <p:nvPr/>
        </p:nvSpPr>
        <p:spPr>
          <a:xfrm>
            <a:off x="7095051" y="2693070"/>
            <a:ext cx="4589263"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Transformer/Bert</a:t>
            </a:r>
          </a:p>
        </p:txBody>
      </p:sp>
      <p:sp>
        <p:nvSpPr>
          <p:cNvPr id="496" name="Frontier topic: recommender system"/>
          <p:cNvSpPr txBox="1"/>
          <p:nvPr/>
        </p:nvSpPr>
        <p:spPr>
          <a:xfrm>
            <a:off x="7095051" y="4507103"/>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Frontier topic: recommender system</a:t>
            </a:r>
          </a:p>
        </p:txBody>
      </p:sp>
      <p:sp>
        <p:nvSpPr>
          <p:cNvPr id="497" name="Frontier topic: opinion analysis/mining"/>
          <p:cNvSpPr txBox="1"/>
          <p:nvPr/>
        </p:nvSpPr>
        <p:spPr>
          <a:xfrm>
            <a:off x="7095051" y="5002403"/>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Frontier topic: opinion analysis/mining</a:t>
            </a:r>
          </a:p>
        </p:txBody>
      </p:sp>
      <p:sp>
        <p:nvSpPr>
          <p:cNvPr id="498" name="Frontier topic: NMT, program synthesis"/>
          <p:cNvSpPr txBox="1"/>
          <p:nvPr/>
        </p:nvSpPr>
        <p:spPr>
          <a:xfrm>
            <a:off x="7095051" y="5497703"/>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Frontier topic: NMT, program synthesis</a:t>
            </a:r>
          </a:p>
        </p:txBody>
      </p:sp>
      <p:sp>
        <p:nvSpPr>
          <p:cNvPr id="499" name="Neural IR"/>
          <p:cNvSpPr txBox="1"/>
          <p:nvPr/>
        </p:nvSpPr>
        <p:spPr>
          <a:xfrm>
            <a:off x="1075251" y="4674269"/>
            <a:ext cx="4589263" cy="6173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Neural IR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8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9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4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49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49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49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49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el" backwards="0">
                                    <p:tmAbs val="0"/>
                                  </p:iterate>
                                  <p:childTnLst>
                                    <p:set>
                                      <p:cBhvr>
                                        <p:cTn id="42" fill="hold"/>
                                        <p:tgtEl>
                                          <p:spTgt spid="49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1" fill="hold">
                                  <p:stCondLst>
                                    <p:cond delay="0"/>
                                  </p:stCondLst>
                                  <p:iterate type="el" backwards="0">
                                    <p:tmAbs val="0"/>
                                  </p:iterate>
                                  <p:childTnLst>
                                    <p:set>
                                      <p:cBhvr>
                                        <p:cTn id="46" fill="hold"/>
                                        <p:tgtEl>
                                          <p:spTgt spid="49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2" fill="hold">
                                  <p:stCondLst>
                                    <p:cond delay="0"/>
                                  </p:stCondLst>
                                  <p:iterate type="el" backwards="0">
                                    <p:tmAbs val="0"/>
                                  </p:iterate>
                                  <p:childTnLst>
                                    <p:set>
                                      <p:cBhvr>
                                        <p:cTn id="50" fill="hold"/>
                                        <p:tgtEl>
                                          <p:spTgt spid="4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4" grpId="7"/>
      <p:bldP build="whole" bldLvl="1" animBg="1" rev="0" advAuto="0" spid="488" grpId="1"/>
      <p:bldP build="whole" bldLvl="1" animBg="1" rev="0" advAuto="0" spid="489" grpId="2"/>
      <p:bldP build="whole" bldLvl="1" animBg="1" rev="0" advAuto="0" spid="490" grpId="3"/>
      <p:bldP build="whole" bldLvl="1" animBg="1" rev="0" advAuto="0" spid="498" grpId="11"/>
      <p:bldP build="whole" bldLvl="1" animBg="1" rev="0" advAuto="0" spid="492" grpId="5"/>
      <p:bldP build="whole" bldLvl="1" animBg="1" rev="0" advAuto="0" spid="496" grpId="9"/>
      <p:bldP build="whole" bldLvl="1" animBg="1" rev="0" advAuto="0" spid="491" grpId="4"/>
      <p:bldP build="whole" bldLvl="1" animBg="1" rev="0" advAuto="0" spid="499" grpId="12"/>
      <p:bldP build="whole" bldLvl="1" animBg="1" rev="0" advAuto="0" spid="493" grpId="6"/>
      <p:bldP build="whole" bldLvl="1" animBg="1" rev="0" advAuto="0" spid="497" grpId="10"/>
      <p:bldP build="whole" bldLvl="1" animBg="1" rev="0" advAuto="0" spid="495" grpId="8"/>
    </p:bldLst>
  </p:timing>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03" name="Assignment goals"/>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Assignment goals</a:t>
            </a:r>
          </a:p>
        </p:txBody>
      </p:sp>
      <p:sp>
        <p:nvSpPr>
          <p:cNvPr id="504" name="Upon successful completion of this course, students should be able to:…"/>
          <p:cNvSpPr txBox="1"/>
          <p:nvPr>
            <p:ph type="body" idx="4294967295"/>
          </p:nvPr>
        </p:nvSpPr>
        <p:spPr>
          <a:xfrm>
            <a:off x="681954" y="1742860"/>
            <a:ext cx="10828092" cy="5504837"/>
          </a:xfrm>
          <a:prstGeom prst="rect">
            <a:avLst/>
          </a:prstGeom>
        </p:spPr>
        <p:txBody>
          <a:bodyPr lIns="45719" tIns="45719" rIns="45719" bIns="45719"/>
          <a:lstStyle/>
          <a:p>
            <a:pPr marL="0" indent="0">
              <a:lnSpc>
                <a:spcPts val="4000"/>
              </a:lnSpc>
              <a:spcBef>
                <a:spcPts val="0"/>
              </a:spcBef>
              <a:buSzTx/>
              <a:buFontTx/>
              <a:buNone/>
              <a:defRPr sz="1900">
                <a:solidFill>
                  <a:srgbClr val="333333"/>
                </a:solidFill>
                <a:latin typeface="Arial"/>
                <a:ea typeface="Arial"/>
                <a:cs typeface="Arial"/>
                <a:sym typeface="Arial"/>
              </a:defRPr>
            </a:pPr>
            <a:r>
              <a:t>Upon successful completion of this course, students should be able to:</a:t>
            </a:r>
          </a:p>
          <a:p>
            <a:pPr marL="0" indent="0">
              <a:lnSpc>
                <a:spcPts val="4000"/>
              </a:lnSpc>
              <a:spcBef>
                <a:spcPts val="0"/>
              </a:spcBef>
              <a:buSzTx/>
              <a:buFontTx/>
              <a:buNone/>
              <a:defRPr sz="1900">
                <a:solidFill>
                  <a:srgbClr val="333333"/>
                </a:solidFill>
                <a:latin typeface="Arial"/>
                <a:ea typeface="Arial"/>
                <a:cs typeface="Arial"/>
                <a:sym typeface="Arial"/>
              </a:defRPr>
            </a:pP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r>
              <a:t>Evaluate ranking algorithms by using information retrieval evaluation techniques, and implement text retrieval models such as TF-IDF and BM25;</a:t>
            </a: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r>
              <a:t>Use Elastic search to implement a prototypical search engine on Twitter data;</a:t>
            </a: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r>
              <a:t>Derive inference algorithms for the maximum likelihood estimation (MLE), implement the expectation maximization (EM) algorithm;</a:t>
            </a: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r>
              <a:t>Use state-of-the-art tools such as LSTM/Bert for text classification tasks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Hybrid teaching requirement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Hybrid teaching requirements!</a:t>
            </a:r>
          </a:p>
        </p:txBody>
      </p:sp>
      <p:sp>
        <p:nvSpPr>
          <p:cNvPr id="85"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86" name="Image" descr="Image"/>
          <p:cNvPicPr>
            <a:picLocks noChangeAspect="1"/>
          </p:cNvPicPr>
          <p:nvPr/>
        </p:nvPicPr>
        <p:blipFill>
          <a:blip r:embed="rId3">
            <a:extLst/>
          </a:blip>
          <a:stretch>
            <a:fillRect/>
          </a:stretch>
        </p:blipFill>
        <p:spPr>
          <a:xfrm>
            <a:off x="6245774" y="1993859"/>
            <a:ext cx="4875016" cy="3248352"/>
          </a:xfrm>
          <a:prstGeom prst="rect">
            <a:avLst/>
          </a:prstGeom>
          <a:ln w="12700">
            <a:miter lim="400000"/>
          </a:ln>
        </p:spPr>
      </p:pic>
      <p:sp>
        <p:nvSpPr>
          <p:cNvPr id="87" name="Mask is required in classroom…"/>
          <p:cNvSpPr txBox="1"/>
          <p:nvPr>
            <p:ph type="body" sz="quarter" idx="4294967295"/>
          </p:nvPr>
        </p:nvSpPr>
        <p:spPr>
          <a:xfrm>
            <a:off x="681954" y="1742860"/>
            <a:ext cx="4875016" cy="2883775"/>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Mask is required in classroom</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Only come to the classroom if </a:t>
            </a:r>
          </a:p>
          <a:p>
            <a:pPr lvl="1" marL="800100" indent="-342900">
              <a:spcBef>
                <a:spcPts val="500"/>
              </a:spcBef>
              <a:buChar char="•"/>
              <a:defRPr sz="2400">
                <a:solidFill>
                  <a:srgbClr val="000000"/>
                </a:solidFill>
                <a:latin typeface="Arial"/>
                <a:ea typeface="Arial"/>
                <a:cs typeface="Arial"/>
                <a:sym typeface="Arial"/>
              </a:defRPr>
            </a:pPr>
            <a:r>
              <a:t>You are fully vaccinated</a:t>
            </a:r>
          </a:p>
          <a:p>
            <a:pPr lvl="1" marL="800100" indent="-342900">
              <a:spcBef>
                <a:spcPts val="500"/>
              </a:spcBef>
              <a:buChar char="•"/>
              <a:defRPr sz="2400">
                <a:solidFill>
                  <a:srgbClr val="000000"/>
                </a:solidFill>
                <a:latin typeface="Arial"/>
                <a:ea typeface="Arial"/>
                <a:cs typeface="Arial"/>
                <a:sym typeface="Arial"/>
              </a:defRPr>
            </a:pPr>
            <a:r>
              <a:t>Show a negative testing result within 5 days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Prerequisite"/>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Prerequisite</a:t>
            </a:r>
          </a:p>
        </p:txBody>
      </p:sp>
      <p:sp>
        <p:nvSpPr>
          <p:cNvPr id="92" name="Recommended: A good knowledge on statistics and probability…"/>
          <p:cNvSpPr txBox="1"/>
          <p:nvPr>
            <p:ph type="body" idx="4294967295"/>
          </p:nvPr>
        </p:nvSpPr>
        <p:spPr>
          <a:xfrm>
            <a:off x="681954" y="1742860"/>
            <a:ext cx="10828092" cy="5504837"/>
          </a:xfrm>
          <a:prstGeom prst="rect">
            <a:avLst/>
          </a:prstGeom>
        </p:spPr>
        <p:txBody>
          <a:bodyPr lIns="45719" tIns="45719" rIns="45719" bIns="45719"/>
          <a:lstStyle/>
          <a:p>
            <a:pPr marL="342899" indent="-342899">
              <a:spcBef>
                <a:spcPts val="500"/>
              </a:spcBef>
              <a:defRPr sz="2200">
                <a:solidFill>
                  <a:srgbClr val="000000"/>
                </a:solidFill>
                <a:latin typeface="Arial"/>
                <a:ea typeface="Arial"/>
                <a:cs typeface="Arial"/>
                <a:sym typeface="Arial"/>
              </a:defRPr>
            </a:pPr>
            <a:r>
              <a:rPr b="1"/>
              <a:t>Recommended</a:t>
            </a:r>
            <a:r>
              <a:t>: A good knowledge on statistics and probability</a:t>
            </a:r>
          </a:p>
          <a:p>
            <a:pPr marL="342899" indent="-342899">
              <a:spcBef>
                <a:spcPts val="500"/>
              </a:spcBef>
              <a:defRPr sz="2200">
                <a:solidFill>
                  <a:srgbClr val="000000"/>
                </a:solidFill>
                <a:latin typeface="Arial"/>
                <a:ea typeface="Arial"/>
                <a:cs typeface="Arial"/>
                <a:sym typeface="Arial"/>
              </a:defRPr>
            </a:pPr>
          </a:p>
          <a:p>
            <a:pPr marL="342899" indent="-342899">
              <a:spcBef>
                <a:spcPts val="500"/>
              </a:spcBef>
              <a:defRPr sz="2200">
                <a:solidFill>
                  <a:srgbClr val="000000"/>
                </a:solidFill>
                <a:latin typeface="Arial"/>
                <a:ea typeface="Arial"/>
                <a:cs typeface="Arial"/>
                <a:sym typeface="Arial"/>
              </a:defRPr>
            </a:pPr>
            <a:r>
              <a:rPr b="1">
                <a:solidFill>
                  <a:srgbClr val="FF2600"/>
                </a:solidFill>
              </a:rPr>
              <a:t>Required</a:t>
            </a:r>
            <a:r>
              <a:t>: Being comfortable with Python programming (</a:t>
            </a:r>
            <a:r>
              <a:rPr>
                <a:solidFill>
                  <a:srgbClr val="FF2600"/>
                </a:solidFill>
              </a:rPr>
              <a:t>pop quiz today</a:t>
            </a:r>
            <a:r>
              <a:t>)</a:t>
            </a:r>
          </a:p>
          <a:p>
            <a:pPr lvl="1" marL="800100" indent="-342900">
              <a:spcBef>
                <a:spcPts val="500"/>
              </a:spcBef>
              <a:buChar char="•"/>
              <a:defRPr sz="2200">
                <a:solidFill>
                  <a:srgbClr val="000000"/>
                </a:solidFill>
                <a:latin typeface="Arial"/>
                <a:ea typeface="Arial"/>
                <a:cs typeface="Arial"/>
                <a:sym typeface="Arial"/>
              </a:defRPr>
            </a:pPr>
          </a:p>
          <a:p>
            <a:pPr marL="342899" indent="-342899" defTabSz="914400">
              <a:defRPr sz="2200">
                <a:solidFill>
                  <a:srgbClr val="000000"/>
                </a:solidFill>
                <a:latin typeface="Arial"/>
                <a:ea typeface="Arial"/>
                <a:cs typeface="Arial"/>
                <a:sym typeface="Arial"/>
              </a:defRPr>
            </a:pPr>
            <a:r>
              <a:t>Undergrad: CS115, CS284, MA 232, MA 222</a:t>
            </a:r>
          </a:p>
          <a:p>
            <a:pPr marL="342899" indent="-342899" defTabSz="914400">
              <a:defRPr sz="2200">
                <a:solidFill>
                  <a:srgbClr val="000000"/>
                </a:solidFill>
                <a:latin typeface="Arial"/>
                <a:ea typeface="Arial"/>
                <a:cs typeface="Arial"/>
                <a:sym typeface="Arial"/>
              </a:defRPr>
            </a:pPr>
          </a:p>
          <a:p>
            <a:pPr marL="342899" indent="-342899" defTabSz="914400">
              <a:defRPr sz="2200">
                <a:solidFill>
                  <a:srgbClr val="000000"/>
                </a:solidFill>
                <a:latin typeface="Arial"/>
                <a:ea typeface="Arial"/>
                <a:cs typeface="Arial"/>
                <a:sym typeface="Arial"/>
              </a:defRPr>
            </a:pPr>
            <a:r>
              <a:t>Contact the instructor if you aren’t sure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Grading calculator"/>
          <p:cNvSpPr txBox="1"/>
          <p:nvPr>
            <p:ph type="title" idx="4294967295"/>
          </p:nvPr>
        </p:nvSpPr>
        <p:spPr>
          <a:xfrm>
            <a:off x="374160" y="414337"/>
            <a:ext cx="10550771" cy="657450"/>
          </a:xfrm>
          <a:prstGeom prst="rect">
            <a:avLst/>
          </a:prstGeom>
          <a:solidFill>
            <a:srgbClr val="FFFFFF"/>
          </a:solidFill>
        </p:spPr>
        <p:txBody>
          <a:bodyPr lIns="45719" tIns="45719" rIns="45719" bIns="45719" anchor="t"/>
          <a:lstStyle>
            <a:lvl1pPr algn="l">
              <a:defRPr b="1" sz="3000">
                <a:solidFill>
                  <a:srgbClr val="000000"/>
                </a:solidFill>
                <a:latin typeface="Arial"/>
                <a:ea typeface="Arial"/>
                <a:cs typeface="Arial"/>
                <a:sym typeface="Arial"/>
              </a:defRPr>
            </a:lvl1pPr>
          </a:lstStyle>
          <a:p>
            <a:pPr/>
            <a:r>
              <a:t>Grading calculator</a:t>
            </a:r>
          </a:p>
        </p:txBody>
      </p:sp>
      <p:sp>
        <p:nvSpPr>
          <p:cNvPr id="97" name="4 Colab-based assignments - 40%…"/>
          <p:cNvSpPr txBox="1"/>
          <p:nvPr>
            <p:ph type="body" idx="4294967295"/>
          </p:nvPr>
        </p:nvSpPr>
        <p:spPr>
          <a:xfrm>
            <a:off x="681954" y="1742860"/>
            <a:ext cx="10828092" cy="5504837"/>
          </a:xfrm>
          <a:prstGeom prst="rect">
            <a:avLst/>
          </a:prstGeom>
        </p:spPr>
        <p:txBody>
          <a:bodyPr lIns="45719" tIns="45719" rIns="45719" bIns="45719"/>
          <a:lstStyle/>
          <a:p>
            <a:pPr marL="342899" indent="-342899">
              <a:spcBef>
                <a:spcPts val="500"/>
              </a:spcBef>
              <a:defRPr sz="2200">
                <a:solidFill>
                  <a:srgbClr val="000000"/>
                </a:solidFill>
                <a:latin typeface="Arial"/>
                <a:ea typeface="Arial"/>
                <a:cs typeface="Arial"/>
                <a:sym typeface="Arial"/>
              </a:defRPr>
            </a:pPr>
            <a:r>
              <a:t>4 Colab-based assignments - 40%</a:t>
            </a:r>
          </a:p>
          <a:p>
            <a:pPr marL="342899" indent="-342899">
              <a:spcBef>
                <a:spcPts val="500"/>
              </a:spcBef>
              <a:defRPr sz="2200">
                <a:solidFill>
                  <a:srgbClr val="000000"/>
                </a:solidFill>
                <a:latin typeface="Arial"/>
                <a:ea typeface="Arial"/>
                <a:cs typeface="Arial"/>
                <a:sym typeface="Arial"/>
              </a:defRPr>
            </a:pPr>
          </a:p>
          <a:p>
            <a:pPr marL="342899" indent="-342899">
              <a:spcBef>
                <a:spcPts val="500"/>
              </a:spcBef>
              <a:defRPr sz="2200">
                <a:solidFill>
                  <a:srgbClr val="000000"/>
                </a:solidFill>
                <a:latin typeface="Arial"/>
                <a:ea typeface="Arial"/>
                <a:cs typeface="Arial"/>
                <a:sym typeface="Arial"/>
              </a:defRPr>
            </a:pPr>
            <a:r>
              <a:t>Midterm (in class, online) - 30%</a:t>
            </a:r>
          </a:p>
          <a:p>
            <a:pPr marL="342899" indent="-342899">
              <a:spcBef>
                <a:spcPts val="500"/>
              </a:spcBef>
              <a:defRPr sz="2200">
                <a:solidFill>
                  <a:srgbClr val="000000"/>
                </a:solidFill>
                <a:latin typeface="Arial"/>
                <a:ea typeface="Arial"/>
                <a:cs typeface="Arial"/>
                <a:sym typeface="Arial"/>
              </a:defRPr>
            </a:pPr>
          </a:p>
          <a:p>
            <a:pPr marL="342899" indent="-342899">
              <a:spcBef>
                <a:spcPts val="500"/>
              </a:spcBef>
              <a:defRPr sz="2200">
                <a:solidFill>
                  <a:srgbClr val="000000"/>
                </a:solidFill>
                <a:latin typeface="Arial"/>
                <a:ea typeface="Arial"/>
                <a:cs typeface="Arial"/>
                <a:sym typeface="Arial"/>
              </a:defRPr>
            </a:pPr>
            <a:r>
              <a:t>Project (paper review, proposal, presentation, final report) - 30%</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 name="Late policy"/>
          <p:cNvSpPr txBox="1"/>
          <p:nvPr>
            <p:ph type="title" idx="4294967295"/>
          </p:nvPr>
        </p:nvSpPr>
        <p:spPr>
          <a:xfrm>
            <a:off x="374160" y="414337"/>
            <a:ext cx="10550771" cy="657450"/>
          </a:xfrm>
          <a:prstGeom prst="rect">
            <a:avLst/>
          </a:prstGeom>
          <a:solidFill>
            <a:srgbClr val="FFFFFF"/>
          </a:solidFill>
        </p:spPr>
        <p:txBody>
          <a:bodyPr lIns="45719" tIns="45719" rIns="45719" bIns="45719" anchor="t"/>
          <a:lstStyle>
            <a:lvl1pPr algn="l">
              <a:defRPr b="1" sz="3000">
                <a:solidFill>
                  <a:srgbClr val="000000"/>
                </a:solidFill>
                <a:latin typeface="Arial"/>
                <a:ea typeface="Arial"/>
                <a:cs typeface="Arial"/>
                <a:sym typeface="Arial"/>
              </a:defRPr>
            </a:lvl1pPr>
          </a:lstStyle>
          <a:p>
            <a:pPr/>
            <a:r>
              <a:t>Late policy</a:t>
            </a:r>
          </a:p>
        </p:txBody>
      </p:sp>
      <p:sp>
        <p:nvSpPr>
          <p:cNvPr id="102" name="Submit within 24 hours of deadline - 90%, within 48 hours - 70%, 0 if code not compile…"/>
          <p:cNvSpPr txBox="1"/>
          <p:nvPr>
            <p:ph type="body" idx="4294967295"/>
          </p:nvPr>
        </p:nvSpPr>
        <p:spPr>
          <a:xfrm>
            <a:off x="681954" y="1742860"/>
            <a:ext cx="10828092" cy="3372280"/>
          </a:xfrm>
          <a:prstGeom prst="rect">
            <a:avLst/>
          </a:prstGeom>
        </p:spPr>
        <p:txBody>
          <a:bodyPr lIns="45719" tIns="45719" rIns="45719" bIns="45719"/>
          <a:lstStyle/>
          <a:p>
            <a:pPr marL="342899" indent="-342899">
              <a:spcBef>
                <a:spcPts val="500"/>
              </a:spcBef>
              <a:defRPr sz="2000">
                <a:solidFill>
                  <a:srgbClr val="000000"/>
                </a:solidFill>
                <a:latin typeface="Arial"/>
                <a:ea typeface="Arial"/>
                <a:cs typeface="Arial"/>
                <a:sym typeface="Arial"/>
              </a:defRPr>
            </a:pPr>
            <a:r>
              <a:t>Submit within 24 hours of deadline - 90%, within 48 hours - 70%, 0 if code not compile</a:t>
            </a:r>
          </a:p>
          <a:p>
            <a:pPr marL="342899" indent="-342899">
              <a:spcBef>
                <a:spcPts val="500"/>
              </a:spcBef>
              <a:defRPr sz="2000">
                <a:solidFill>
                  <a:srgbClr val="000000"/>
                </a:solidFill>
                <a:latin typeface="Arial"/>
                <a:ea typeface="Arial"/>
                <a:cs typeface="Arial"/>
                <a:sym typeface="Arial"/>
              </a:defRPr>
            </a:pPr>
          </a:p>
          <a:p>
            <a:pPr marL="342899" indent="-342899">
              <a:spcBef>
                <a:spcPts val="500"/>
              </a:spcBef>
              <a:defRPr sz="2000">
                <a:solidFill>
                  <a:srgbClr val="000000"/>
                </a:solidFill>
                <a:latin typeface="Arial"/>
                <a:ea typeface="Arial"/>
                <a:cs typeface="Arial"/>
                <a:sym typeface="Arial"/>
              </a:defRPr>
            </a:pPr>
            <a:r>
              <a:t>Late by over 48 hours are generally not permitted</a:t>
            </a:r>
          </a:p>
        </p:txBody>
      </p:sp>
      <p:sp>
        <p:nvSpPr>
          <p:cNvPr id="103" name="Rectangle"/>
          <p:cNvSpPr/>
          <p:nvPr/>
        </p:nvSpPr>
        <p:spPr>
          <a:xfrm>
            <a:off x="8090940" y="2393049"/>
            <a:ext cx="557546" cy="924329"/>
          </a:xfrm>
          <a:prstGeom prst="rect">
            <a:avLst/>
          </a:prstGeom>
          <a:solidFill>
            <a:srgbClr val="FFFFFF"/>
          </a:solidFill>
          <a:ln w="12700">
            <a:miter lim="400000"/>
          </a:ln>
        </p:spPr>
        <p:txBody>
          <a:bodyPr lIns="45718" tIns="45718" rIns="45718" bIns="45718" anchor="ctr"/>
          <a:lstStyle/>
          <a:p>
            <a:pPr/>
          </a:p>
        </p:txBody>
      </p:sp>
      <p:sp>
        <p:nvSpPr>
          <p:cNvPr id="104" name="Rectangle"/>
          <p:cNvSpPr/>
          <p:nvPr/>
        </p:nvSpPr>
        <p:spPr>
          <a:xfrm>
            <a:off x="7214485" y="3293546"/>
            <a:ext cx="557546" cy="924328"/>
          </a:xfrm>
          <a:prstGeom prst="rect">
            <a:avLst/>
          </a:prstGeom>
          <a:solidFill>
            <a:srgbClr val="FFFFFF"/>
          </a:solidFill>
          <a:ln w="12700">
            <a:miter lim="400000"/>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Plagiarism policy"/>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Plagiarism policy</a:t>
            </a:r>
          </a:p>
        </p:txBody>
      </p:sp>
      <p:sp>
        <p:nvSpPr>
          <p:cNvPr id="109" name="We have a very powerful plagiarism detection system, do not take the risk…"/>
          <p:cNvSpPr txBox="1"/>
          <p:nvPr>
            <p:ph type="body" idx="4294967295"/>
          </p:nvPr>
        </p:nvSpPr>
        <p:spPr>
          <a:xfrm>
            <a:off x="681954" y="1742860"/>
            <a:ext cx="10828092" cy="5504837"/>
          </a:xfrm>
          <a:prstGeom prst="rect">
            <a:avLst/>
          </a:prstGeom>
        </p:spPr>
        <p:txBody>
          <a:bodyPr lIns="45719" tIns="45719" rIns="45719" bIns="45719"/>
          <a:lstStyle/>
          <a:p>
            <a:pPr marL="342899" indent="-342899">
              <a:spcBef>
                <a:spcPts val="500"/>
              </a:spcBef>
              <a:defRPr b="1" sz="2200">
                <a:solidFill>
                  <a:srgbClr val="FF2600"/>
                </a:solidFill>
                <a:latin typeface="Arial"/>
                <a:ea typeface="Arial"/>
                <a:cs typeface="Arial"/>
                <a:sym typeface="Arial"/>
              </a:defRPr>
            </a:pPr>
            <a:r>
              <a:t>We have a very powerful plagiarism detection system, do not take the risk</a:t>
            </a:r>
          </a:p>
          <a:p>
            <a:pPr marL="342899" indent="-342899">
              <a:spcBef>
                <a:spcPts val="500"/>
              </a:spcBef>
              <a:defRPr b="1" sz="2200">
                <a:solidFill>
                  <a:srgbClr val="FF2600"/>
                </a:solidFill>
                <a:latin typeface="Arial"/>
                <a:ea typeface="Arial"/>
                <a:cs typeface="Arial"/>
                <a:sym typeface="Arial"/>
              </a:defRPr>
            </a:pPr>
          </a:p>
          <a:p>
            <a:pPr marL="342899" indent="-342899">
              <a:spcBef>
                <a:spcPts val="500"/>
              </a:spcBef>
              <a:defRPr sz="2200">
                <a:solidFill>
                  <a:srgbClr val="000000"/>
                </a:solidFill>
                <a:latin typeface="Arial"/>
                <a:ea typeface="Arial"/>
                <a:cs typeface="Arial"/>
                <a:sym typeface="Arial"/>
              </a:defRPr>
            </a:pPr>
            <a:r>
              <a:t>Cheating case in CS284</a:t>
            </a:r>
          </a:p>
          <a:p>
            <a:pPr lvl="1" marL="800100" indent="-342900">
              <a:spcBef>
                <a:spcPts val="500"/>
              </a:spcBef>
              <a:buChar char="•"/>
              <a:defRPr sz="2200">
                <a:solidFill>
                  <a:srgbClr val="000000"/>
                </a:solidFill>
                <a:latin typeface="Arial"/>
                <a:ea typeface="Arial"/>
                <a:cs typeface="Arial"/>
                <a:sym typeface="Arial"/>
              </a:defRPr>
            </a:pPr>
            <a:r>
              <a:t>A student put all his homework on a GitHub public repo</a:t>
            </a:r>
          </a:p>
          <a:p>
            <a:pPr lvl="1" marL="800100" indent="-342900">
              <a:spcBef>
                <a:spcPts val="500"/>
              </a:spcBef>
              <a:buChar char="•"/>
              <a:defRPr sz="2200">
                <a:solidFill>
                  <a:srgbClr val="000000"/>
                </a:solidFill>
                <a:latin typeface="Arial"/>
                <a:ea typeface="Arial"/>
                <a:cs typeface="Arial"/>
                <a:sym typeface="Arial"/>
              </a:defRPr>
            </a:pPr>
            <a:r>
              <a:t>In the end, we found 8+ students copied his code</a:t>
            </a:r>
          </a:p>
        </p:txBody>
      </p:sp>
      <p:sp>
        <p:nvSpPr>
          <p:cNvPr id="110" name="Rectangle"/>
          <p:cNvSpPr/>
          <p:nvPr/>
        </p:nvSpPr>
        <p:spPr>
          <a:xfrm>
            <a:off x="1072451" y="2126597"/>
            <a:ext cx="5773872" cy="485440"/>
          </a:xfrm>
          <a:prstGeom prst="rect">
            <a:avLst/>
          </a:prstGeom>
          <a:solidFill>
            <a:srgbClr val="FFFFFF"/>
          </a:solidFill>
          <a:ln w="12700">
            <a:miter lim="400000"/>
          </a:ln>
        </p:spPr>
        <p:txBody>
          <a:bodyPr lIns="45718" tIns="45718" rIns="45718" bIns="45718" anchor="ctr"/>
          <a:lstStyle/>
          <a:p>
            <a:pPr/>
          </a:p>
        </p:txBody>
      </p:sp>
      <p:pic>
        <p:nvPicPr>
          <p:cNvPr id="111" name="Image" descr="Image"/>
          <p:cNvPicPr>
            <a:picLocks noChangeAspect="1"/>
          </p:cNvPicPr>
          <p:nvPr/>
        </p:nvPicPr>
        <p:blipFill>
          <a:blip r:embed="rId3">
            <a:extLst/>
          </a:blip>
          <a:stretch>
            <a:fillRect/>
          </a:stretch>
        </p:blipFill>
        <p:spPr>
          <a:xfrm>
            <a:off x="135884" y="3887133"/>
            <a:ext cx="12192001" cy="2303152"/>
          </a:xfrm>
          <a:prstGeom prst="rect">
            <a:avLst/>
          </a:prstGeom>
          <a:ln w="12700">
            <a:miter lim="400000"/>
          </a:ln>
        </p:spPr>
      </p:pic>
      <p:sp>
        <p:nvSpPr>
          <p:cNvPr id="112" name="Rectangle"/>
          <p:cNvSpPr/>
          <p:nvPr/>
        </p:nvSpPr>
        <p:spPr>
          <a:xfrm>
            <a:off x="1354673" y="4938362"/>
            <a:ext cx="447058" cy="319953"/>
          </a:xfrm>
          <a:prstGeom prst="rect">
            <a:avLst/>
          </a:prstGeom>
          <a:solidFill>
            <a:srgbClr val="FFFFFF"/>
          </a:solidFill>
          <a:ln w="12700">
            <a:miter lim="400000"/>
          </a:ln>
        </p:spPr>
        <p:txBody>
          <a:bodyPr lIns="45718" tIns="45718" rIns="45718" bIns="45718" anchor="ctr"/>
          <a:lstStyle/>
          <a:p>
            <a:pPr/>
          </a:p>
        </p:txBody>
      </p:sp>
      <p:sp>
        <p:nvSpPr>
          <p:cNvPr id="113" name="Rectangle"/>
          <p:cNvSpPr/>
          <p:nvPr/>
        </p:nvSpPr>
        <p:spPr>
          <a:xfrm>
            <a:off x="687271" y="3842401"/>
            <a:ext cx="1334718" cy="319953"/>
          </a:xfrm>
          <a:prstGeom prst="rect">
            <a:avLst/>
          </a:prstGeom>
          <a:solidFill>
            <a:srgbClr val="FFFFFF"/>
          </a:solidFill>
          <a:ln w="12700">
            <a:miter lim="400000"/>
          </a:ln>
        </p:spPr>
        <p:txBody>
          <a:bodyPr lIns="45718" tIns="45718" rIns="45718" bIns="45718" anchor="ctr"/>
          <a:lstStyle/>
          <a:p>
            <a:pPr/>
          </a:p>
        </p:txBody>
      </p:sp>
      <p:sp>
        <p:nvSpPr>
          <p:cNvPr id="114" name="Rectangle"/>
          <p:cNvSpPr/>
          <p:nvPr/>
        </p:nvSpPr>
        <p:spPr>
          <a:xfrm>
            <a:off x="687271" y="5798616"/>
            <a:ext cx="1334718" cy="319953"/>
          </a:xfrm>
          <a:prstGeom prst="rect">
            <a:avLst/>
          </a:prstGeom>
          <a:solidFill>
            <a:srgbClr val="FFFFFF"/>
          </a:solidFill>
          <a:ln w="12700">
            <a:miter lim="400000"/>
          </a:ln>
        </p:spPr>
        <p:txBody>
          <a:bodyPr lIns="45718" tIns="45718" rIns="45718" bIns="45718" anchor="ctr"/>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ThemeILtemplates">
  <a:themeElements>
    <a:clrScheme name="ThemeILtemplates">
      <a:dk1>
        <a:srgbClr val="131F33"/>
      </a:dk1>
      <a:lt1>
        <a:srgbClr val="332C20"/>
      </a:lt1>
      <a:dk2>
        <a:srgbClr val="A7A7A7"/>
      </a:dk2>
      <a:lt2>
        <a:srgbClr val="535353"/>
      </a:lt2>
      <a:accent1>
        <a:srgbClr val="131F33"/>
      </a:accent1>
      <a:accent2>
        <a:srgbClr val="FA6300"/>
      </a:accent2>
      <a:accent3>
        <a:srgbClr val="555555"/>
      </a:accent3>
      <a:accent4>
        <a:srgbClr val="888888"/>
      </a:accent4>
      <a:accent5>
        <a:srgbClr val="4BACC6"/>
      </a:accent5>
      <a:accent6>
        <a:srgbClr val="F79646"/>
      </a:accent6>
      <a:hlink>
        <a:srgbClr val="0000FF"/>
      </a:hlink>
      <a:folHlink>
        <a:srgbClr val="FF00FF"/>
      </a:folHlink>
    </a:clrScheme>
    <a:fontScheme name="ThemeILtemplates">
      <a:majorFont>
        <a:latin typeface="Helvetica"/>
        <a:ea typeface="Helvetica"/>
        <a:cs typeface="Helvetica"/>
      </a:majorFont>
      <a:minorFont>
        <a:latin typeface="Trebuchet MS"/>
        <a:ea typeface="Trebuchet MS"/>
        <a:cs typeface="Trebuchet MS"/>
      </a:minorFont>
    </a:fontScheme>
    <a:fmtScheme name="ThemeILtemplat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2C2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hemeILtemplates">
  <a:themeElements>
    <a:clrScheme name="ThemeILtemplates">
      <a:dk1>
        <a:srgbClr val="131F33"/>
      </a:dk1>
      <a:lt1>
        <a:srgbClr val="332C20"/>
      </a:lt1>
      <a:dk2>
        <a:srgbClr val="A7A7A7"/>
      </a:dk2>
      <a:lt2>
        <a:srgbClr val="535353"/>
      </a:lt2>
      <a:accent1>
        <a:srgbClr val="131F33"/>
      </a:accent1>
      <a:accent2>
        <a:srgbClr val="FA6300"/>
      </a:accent2>
      <a:accent3>
        <a:srgbClr val="555555"/>
      </a:accent3>
      <a:accent4>
        <a:srgbClr val="888888"/>
      </a:accent4>
      <a:accent5>
        <a:srgbClr val="4BACC6"/>
      </a:accent5>
      <a:accent6>
        <a:srgbClr val="F79646"/>
      </a:accent6>
      <a:hlink>
        <a:srgbClr val="0000FF"/>
      </a:hlink>
      <a:folHlink>
        <a:srgbClr val="FF00FF"/>
      </a:folHlink>
    </a:clrScheme>
    <a:fontScheme name="ThemeILtemplates">
      <a:majorFont>
        <a:latin typeface="Helvetica"/>
        <a:ea typeface="Helvetica"/>
        <a:cs typeface="Helvetica"/>
      </a:majorFont>
      <a:minorFont>
        <a:latin typeface="Trebuchet MS"/>
        <a:ea typeface="Trebuchet MS"/>
        <a:cs typeface="Trebuchet MS"/>
      </a:minorFont>
    </a:fontScheme>
    <a:fmtScheme name="ThemeILtemplat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2C2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